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2"/>
  </p:notesMasterIdLst>
  <p:handoutMasterIdLst>
    <p:handoutMasterId r:id="rId23"/>
  </p:handoutMasterIdLst>
  <p:sldIdLst>
    <p:sldId id="2596" r:id="rId2"/>
    <p:sldId id="2540" r:id="rId3"/>
    <p:sldId id="2565" r:id="rId4"/>
    <p:sldId id="2607" r:id="rId5"/>
    <p:sldId id="2608" r:id="rId6"/>
    <p:sldId id="2609" r:id="rId7"/>
    <p:sldId id="2567" r:id="rId8"/>
    <p:sldId id="2597" r:id="rId9"/>
    <p:sldId id="2598" r:id="rId10"/>
    <p:sldId id="2599" r:id="rId11"/>
    <p:sldId id="2606" r:id="rId12"/>
    <p:sldId id="2600" r:id="rId13"/>
    <p:sldId id="2612" r:id="rId14"/>
    <p:sldId id="2602" r:id="rId15"/>
    <p:sldId id="2601" r:id="rId16"/>
    <p:sldId id="2603" r:id="rId17"/>
    <p:sldId id="2604" r:id="rId18"/>
    <p:sldId id="2611" r:id="rId19"/>
    <p:sldId id="2610" r:id="rId20"/>
    <p:sldId id="2605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5DAAB0"/>
    <a:srgbClr val="3B7579"/>
    <a:srgbClr val="AAD3D6"/>
    <a:srgbClr val="418287"/>
    <a:srgbClr val="DFE3E9"/>
    <a:srgbClr val="1F1F26"/>
    <a:srgbClr val="D6DBE2"/>
    <a:srgbClr val="CCD2DA"/>
    <a:srgbClr val="BBC3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980" autoAdjust="0"/>
    <p:restoredTop sz="95280" autoAdjust="0"/>
  </p:normalViewPr>
  <p:slideViewPr>
    <p:cSldViewPr snapToGrid="0" snapToObjects="1" showGuides="1">
      <p:cViewPr varScale="1">
        <p:scale>
          <a:sx n="114" d="100"/>
          <a:sy n="114" d="100"/>
        </p:scale>
        <p:origin x="360" y="10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7B22CCD-4CC5-4E36-9527-7CB526E3EB08}" type="doc">
      <dgm:prSet loTypeId="urn:microsoft.com/office/officeart/2005/8/layout/defaul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SG"/>
        </a:p>
      </dgm:t>
    </dgm:pt>
    <dgm:pt modelId="{B9373169-A2C4-4007-9DC6-18EF243C1138}">
      <dgm:prSet phldrT="[Text]"/>
      <dgm:spPr/>
      <dgm:t>
        <a:bodyPr/>
        <a:lstStyle/>
        <a:p>
          <a:r>
            <a:rPr lang="en-SG" dirty="0"/>
            <a:t>Logistic Regression</a:t>
          </a:r>
        </a:p>
      </dgm:t>
    </dgm:pt>
    <dgm:pt modelId="{B64FB1A8-8030-4414-85BB-5D8FD72415D0}" type="parTrans" cxnId="{685BF21D-6CA9-4DD7-939F-7F70D2F451CD}">
      <dgm:prSet/>
      <dgm:spPr/>
      <dgm:t>
        <a:bodyPr/>
        <a:lstStyle/>
        <a:p>
          <a:endParaRPr lang="en-SG"/>
        </a:p>
      </dgm:t>
    </dgm:pt>
    <dgm:pt modelId="{EFC2656F-6D08-464A-8558-67A150FA425B}" type="sibTrans" cxnId="{685BF21D-6CA9-4DD7-939F-7F70D2F451CD}">
      <dgm:prSet/>
      <dgm:spPr/>
      <dgm:t>
        <a:bodyPr/>
        <a:lstStyle/>
        <a:p>
          <a:endParaRPr lang="en-SG"/>
        </a:p>
      </dgm:t>
    </dgm:pt>
    <dgm:pt modelId="{08DE187D-3D93-4C67-9448-DEC19991D9A0}">
      <dgm:prSet phldrT="[Text]"/>
      <dgm:spPr/>
      <dgm:t>
        <a:bodyPr/>
        <a:lstStyle/>
        <a:p>
          <a:r>
            <a:rPr lang="en-SG" dirty="0"/>
            <a:t>Multinomial Naïve Bayes</a:t>
          </a:r>
        </a:p>
      </dgm:t>
    </dgm:pt>
    <dgm:pt modelId="{3A2BDF0C-9778-49CF-984B-41D5FD66D607}" type="parTrans" cxnId="{67C1339C-A0A1-48A3-BC90-6B562B33CB71}">
      <dgm:prSet/>
      <dgm:spPr/>
      <dgm:t>
        <a:bodyPr/>
        <a:lstStyle/>
        <a:p>
          <a:endParaRPr lang="en-SG"/>
        </a:p>
      </dgm:t>
    </dgm:pt>
    <dgm:pt modelId="{EEF533DE-2D06-4801-969F-906ED367B50C}" type="sibTrans" cxnId="{67C1339C-A0A1-48A3-BC90-6B562B33CB71}">
      <dgm:prSet/>
      <dgm:spPr/>
      <dgm:t>
        <a:bodyPr/>
        <a:lstStyle/>
        <a:p>
          <a:endParaRPr lang="en-SG"/>
        </a:p>
      </dgm:t>
    </dgm:pt>
    <dgm:pt modelId="{C1BA5B6C-E42D-4A7E-A4D3-B56C7CE7BBE7}">
      <dgm:prSet phldrT="[Text]"/>
      <dgm:spPr/>
      <dgm:t>
        <a:bodyPr/>
        <a:lstStyle/>
        <a:p>
          <a:r>
            <a:rPr lang="en-SG" dirty="0"/>
            <a:t>Support Vector Machine</a:t>
          </a:r>
        </a:p>
      </dgm:t>
    </dgm:pt>
    <dgm:pt modelId="{4BD2D017-0C8C-45A1-B9C6-A541F0F4F262}" type="parTrans" cxnId="{B96F7DD2-ECF9-482C-BA35-2B4F69DAE53E}">
      <dgm:prSet/>
      <dgm:spPr/>
      <dgm:t>
        <a:bodyPr/>
        <a:lstStyle/>
        <a:p>
          <a:endParaRPr lang="en-SG"/>
        </a:p>
      </dgm:t>
    </dgm:pt>
    <dgm:pt modelId="{83EDF241-89F5-47C8-9A9A-FEC365FB47B9}" type="sibTrans" cxnId="{B96F7DD2-ECF9-482C-BA35-2B4F69DAE53E}">
      <dgm:prSet/>
      <dgm:spPr/>
      <dgm:t>
        <a:bodyPr/>
        <a:lstStyle/>
        <a:p>
          <a:endParaRPr lang="en-SG"/>
        </a:p>
      </dgm:t>
    </dgm:pt>
    <dgm:pt modelId="{80D4E52E-F1C6-42F0-BA37-B635130EC300}" type="pres">
      <dgm:prSet presAssocID="{17B22CCD-4CC5-4E36-9527-7CB526E3EB08}" presName="diagram" presStyleCnt="0">
        <dgm:presLayoutVars>
          <dgm:dir/>
          <dgm:resizeHandles val="exact"/>
        </dgm:presLayoutVars>
      </dgm:prSet>
      <dgm:spPr/>
    </dgm:pt>
    <dgm:pt modelId="{E8EE4E56-E5CF-4643-A850-4176CAF241E0}" type="pres">
      <dgm:prSet presAssocID="{B9373169-A2C4-4007-9DC6-18EF243C1138}" presName="node" presStyleLbl="node1" presStyleIdx="0" presStyleCnt="3">
        <dgm:presLayoutVars>
          <dgm:bulletEnabled val="1"/>
        </dgm:presLayoutVars>
      </dgm:prSet>
      <dgm:spPr/>
    </dgm:pt>
    <dgm:pt modelId="{F33F15E1-28F8-45D0-BB29-E66A1D0BE5A3}" type="pres">
      <dgm:prSet presAssocID="{EFC2656F-6D08-464A-8558-67A150FA425B}" presName="sibTrans" presStyleCnt="0"/>
      <dgm:spPr/>
    </dgm:pt>
    <dgm:pt modelId="{EC273196-A276-43DF-A0C9-75B8B1EFAB9B}" type="pres">
      <dgm:prSet presAssocID="{08DE187D-3D93-4C67-9448-DEC19991D9A0}" presName="node" presStyleLbl="node1" presStyleIdx="1" presStyleCnt="3">
        <dgm:presLayoutVars>
          <dgm:bulletEnabled val="1"/>
        </dgm:presLayoutVars>
      </dgm:prSet>
      <dgm:spPr/>
    </dgm:pt>
    <dgm:pt modelId="{3C6B8114-B4DE-4C45-9353-023B1674C33E}" type="pres">
      <dgm:prSet presAssocID="{EEF533DE-2D06-4801-969F-906ED367B50C}" presName="sibTrans" presStyleCnt="0"/>
      <dgm:spPr/>
    </dgm:pt>
    <dgm:pt modelId="{5464EEA5-0AAA-4091-9AD6-642982DF0937}" type="pres">
      <dgm:prSet presAssocID="{C1BA5B6C-E42D-4A7E-A4D3-B56C7CE7BBE7}" presName="node" presStyleLbl="node1" presStyleIdx="2" presStyleCnt="3">
        <dgm:presLayoutVars>
          <dgm:bulletEnabled val="1"/>
        </dgm:presLayoutVars>
      </dgm:prSet>
      <dgm:spPr/>
    </dgm:pt>
  </dgm:ptLst>
  <dgm:cxnLst>
    <dgm:cxn modelId="{685BF21D-6CA9-4DD7-939F-7F70D2F451CD}" srcId="{17B22CCD-4CC5-4E36-9527-7CB526E3EB08}" destId="{B9373169-A2C4-4007-9DC6-18EF243C1138}" srcOrd="0" destOrd="0" parTransId="{B64FB1A8-8030-4414-85BB-5D8FD72415D0}" sibTransId="{EFC2656F-6D08-464A-8558-67A150FA425B}"/>
    <dgm:cxn modelId="{AB25D921-D467-4F8F-A341-18C090BEDADE}" type="presOf" srcId="{17B22CCD-4CC5-4E36-9527-7CB526E3EB08}" destId="{80D4E52E-F1C6-42F0-BA37-B635130EC300}" srcOrd="0" destOrd="0" presId="urn:microsoft.com/office/officeart/2005/8/layout/default"/>
    <dgm:cxn modelId="{AABA7C5E-F0BD-4C2C-AAA0-D3B54CCA20DE}" type="presOf" srcId="{C1BA5B6C-E42D-4A7E-A4D3-B56C7CE7BBE7}" destId="{5464EEA5-0AAA-4091-9AD6-642982DF0937}" srcOrd="0" destOrd="0" presId="urn:microsoft.com/office/officeart/2005/8/layout/default"/>
    <dgm:cxn modelId="{9D0B7A7C-20F7-4721-847C-85C93276EB1D}" type="presOf" srcId="{08DE187D-3D93-4C67-9448-DEC19991D9A0}" destId="{EC273196-A276-43DF-A0C9-75B8B1EFAB9B}" srcOrd="0" destOrd="0" presId="urn:microsoft.com/office/officeart/2005/8/layout/default"/>
    <dgm:cxn modelId="{67C1339C-A0A1-48A3-BC90-6B562B33CB71}" srcId="{17B22CCD-4CC5-4E36-9527-7CB526E3EB08}" destId="{08DE187D-3D93-4C67-9448-DEC19991D9A0}" srcOrd="1" destOrd="0" parTransId="{3A2BDF0C-9778-49CF-984B-41D5FD66D607}" sibTransId="{EEF533DE-2D06-4801-969F-906ED367B50C}"/>
    <dgm:cxn modelId="{7DB1E1C9-0B31-4AA0-AD2E-7CE057C07130}" type="presOf" srcId="{B9373169-A2C4-4007-9DC6-18EF243C1138}" destId="{E8EE4E56-E5CF-4643-A850-4176CAF241E0}" srcOrd="0" destOrd="0" presId="urn:microsoft.com/office/officeart/2005/8/layout/default"/>
    <dgm:cxn modelId="{B96F7DD2-ECF9-482C-BA35-2B4F69DAE53E}" srcId="{17B22CCD-4CC5-4E36-9527-7CB526E3EB08}" destId="{C1BA5B6C-E42D-4A7E-A4D3-B56C7CE7BBE7}" srcOrd="2" destOrd="0" parTransId="{4BD2D017-0C8C-45A1-B9C6-A541F0F4F262}" sibTransId="{83EDF241-89F5-47C8-9A9A-FEC365FB47B9}"/>
    <dgm:cxn modelId="{1C017D11-59BB-47AD-8F4A-63D5A8B8C9F7}" type="presParOf" srcId="{80D4E52E-F1C6-42F0-BA37-B635130EC300}" destId="{E8EE4E56-E5CF-4643-A850-4176CAF241E0}" srcOrd="0" destOrd="0" presId="urn:microsoft.com/office/officeart/2005/8/layout/default"/>
    <dgm:cxn modelId="{46F9886A-4D15-497E-82A6-9C0971764A80}" type="presParOf" srcId="{80D4E52E-F1C6-42F0-BA37-B635130EC300}" destId="{F33F15E1-28F8-45D0-BB29-E66A1D0BE5A3}" srcOrd="1" destOrd="0" presId="urn:microsoft.com/office/officeart/2005/8/layout/default"/>
    <dgm:cxn modelId="{B1E67FBA-A1E1-43D4-BEE1-23D5E0316858}" type="presParOf" srcId="{80D4E52E-F1C6-42F0-BA37-B635130EC300}" destId="{EC273196-A276-43DF-A0C9-75B8B1EFAB9B}" srcOrd="2" destOrd="0" presId="urn:microsoft.com/office/officeart/2005/8/layout/default"/>
    <dgm:cxn modelId="{69F58974-556F-4D19-82EF-3E0098847187}" type="presParOf" srcId="{80D4E52E-F1C6-42F0-BA37-B635130EC300}" destId="{3C6B8114-B4DE-4C45-9353-023B1674C33E}" srcOrd="3" destOrd="0" presId="urn:microsoft.com/office/officeart/2005/8/layout/default"/>
    <dgm:cxn modelId="{C01E28D9-33DE-4FC1-A22D-7DC9A87D8656}" type="presParOf" srcId="{80D4E52E-F1C6-42F0-BA37-B635130EC300}" destId="{5464EEA5-0AAA-4091-9AD6-642982DF0937}" srcOrd="4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7B22CCD-4CC5-4E36-9527-7CB526E3EB08}" type="doc">
      <dgm:prSet loTypeId="urn:microsoft.com/office/officeart/2005/8/layout/default" loCatId="list" qsTypeId="urn:microsoft.com/office/officeart/2005/8/quickstyle/simple1" qsCatId="simple" csTypeId="urn:microsoft.com/office/officeart/2005/8/colors/accent2_2" csCatId="accent2" phldr="1"/>
      <dgm:spPr/>
      <dgm:t>
        <a:bodyPr/>
        <a:lstStyle/>
        <a:p>
          <a:endParaRPr lang="en-SG"/>
        </a:p>
      </dgm:t>
    </dgm:pt>
    <dgm:pt modelId="{B9373169-A2C4-4007-9DC6-18EF243C1138}">
      <dgm:prSet phldrT="[Text]"/>
      <dgm:spPr/>
      <dgm:t>
        <a:bodyPr/>
        <a:lstStyle/>
        <a:p>
          <a:r>
            <a:rPr lang="en-SG" dirty="0" err="1"/>
            <a:t>CountVectorizer</a:t>
          </a:r>
          <a:endParaRPr lang="en-SG" dirty="0"/>
        </a:p>
      </dgm:t>
    </dgm:pt>
    <dgm:pt modelId="{B64FB1A8-8030-4414-85BB-5D8FD72415D0}" type="parTrans" cxnId="{685BF21D-6CA9-4DD7-939F-7F70D2F451CD}">
      <dgm:prSet/>
      <dgm:spPr/>
      <dgm:t>
        <a:bodyPr/>
        <a:lstStyle/>
        <a:p>
          <a:endParaRPr lang="en-SG"/>
        </a:p>
      </dgm:t>
    </dgm:pt>
    <dgm:pt modelId="{EFC2656F-6D08-464A-8558-67A150FA425B}" type="sibTrans" cxnId="{685BF21D-6CA9-4DD7-939F-7F70D2F451CD}">
      <dgm:prSet/>
      <dgm:spPr/>
      <dgm:t>
        <a:bodyPr/>
        <a:lstStyle/>
        <a:p>
          <a:endParaRPr lang="en-SG"/>
        </a:p>
      </dgm:t>
    </dgm:pt>
    <dgm:pt modelId="{407B6917-8627-4BBF-B9F0-921F7CD7A0DD}">
      <dgm:prSet phldrT="[Text]"/>
      <dgm:spPr/>
      <dgm:t>
        <a:bodyPr/>
        <a:lstStyle/>
        <a:p>
          <a:r>
            <a:rPr lang="en-SG" dirty="0" err="1"/>
            <a:t>TfidfVectorizer</a:t>
          </a:r>
          <a:endParaRPr lang="en-SG" dirty="0"/>
        </a:p>
      </dgm:t>
    </dgm:pt>
    <dgm:pt modelId="{B1B96629-22FC-460D-810B-17A9628042A0}" type="parTrans" cxnId="{603324F4-2374-4A2C-B16F-36A641C09A58}">
      <dgm:prSet/>
      <dgm:spPr/>
      <dgm:t>
        <a:bodyPr/>
        <a:lstStyle/>
        <a:p>
          <a:endParaRPr lang="en-SG"/>
        </a:p>
      </dgm:t>
    </dgm:pt>
    <dgm:pt modelId="{1C4A80CC-C6AB-4611-878F-268D9E0F8924}" type="sibTrans" cxnId="{603324F4-2374-4A2C-B16F-36A641C09A58}">
      <dgm:prSet/>
      <dgm:spPr/>
      <dgm:t>
        <a:bodyPr/>
        <a:lstStyle/>
        <a:p>
          <a:endParaRPr lang="en-SG"/>
        </a:p>
      </dgm:t>
    </dgm:pt>
    <dgm:pt modelId="{80D4E52E-F1C6-42F0-BA37-B635130EC300}" type="pres">
      <dgm:prSet presAssocID="{17B22CCD-4CC5-4E36-9527-7CB526E3EB08}" presName="diagram" presStyleCnt="0">
        <dgm:presLayoutVars>
          <dgm:dir/>
          <dgm:resizeHandles val="exact"/>
        </dgm:presLayoutVars>
      </dgm:prSet>
      <dgm:spPr/>
    </dgm:pt>
    <dgm:pt modelId="{E8EE4E56-E5CF-4643-A850-4176CAF241E0}" type="pres">
      <dgm:prSet presAssocID="{B9373169-A2C4-4007-9DC6-18EF243C1138}" presName="node" presStyleLbl="node1" presStyleIdx="0" presStyleCnt="2" custLinFactNeighborX="12014" custLinFactNeighborY="7933">
        <dgm:presLayoutVars>
          <dgm:bulletEnabled val="1"/>
        </dgm:presLayoutVars>
      </dgm:prSet>
      <dgm:spPr/>
    </dgm:pt>
    <dgm:pt modelId="{F7FA547D-0560-4879-8E12-FDAB5703037B}" type="pres">
      <dgm:prSet presAssocID="{EFC2656F-6D08-464A-8558-67A150FA425B}" presName="sibTrans" presStyleCnt="0"/>
      <dgm:spPr/>
    </dgm:pt>
    <dgm:pt modelId="{D5147BB0-23CA-414E-8630-CA4590269810}" type="pres">
      <dgm:prSet presAssocID="{407B6917-8627-4BBF-B9F0-921F7CD7A0DD}" presName="node" presStyleLbl="node1" presStyleIdx="1" presStyleCnt="2">
        <dgm:presLayoutVars>
          <dgm:bulletEnabled val="1"/>
        </dgm:presLayoutVars>
      </dgm:prSet>
      <dgm:spPr/>
    </dgm:pt>
  </dgm:ptLst>
  <dgm:cxnLst>
    <dgm:cxn modelId="{685BF21D-6CA9-4DD7-939F-7F70D2F451CD}" srcId="{17B22CCD-4CC5-4E36-9527-7CB526E3EB08}" destId="{B9373169-A2C4-4007-9DC6-18EF243C1138}" srcOrd="0" destOrd="0" parTransId="{B64FB1A8-8030-4414-85BB-5D8FD72415D0}" sibTransId="{EFC2656F-6D08-464A-8558-67A150FA425B}"/>
    <dgm:cxn modelId="{AB25D921-D467-4F8F-A341-18C090BEDADE}" type="presOf" srcId="{17B22CCD-4CC5-4E36-9527-7CB526E3EB08}" destId="{80D4E52E-F1C6-42F0-BA37-B635130EC300}" srcOrd="0" destOrd="0" presId="urn:microsoft.com/office/officeart/2005/8/layout/default"/>
    <dgm:cxn modelId="{4F041AC7-4A48-4C69-BE85-EF7D8A4D2A10}" type="presOf" srcId="{407B6917-8627-4BBF-B9F0-921F7CD7A0DD}" destId="{D5147BB0-23CA-414E-8630-CA4590269810}" srcOrd="0" destOrd="0" presId="urn:microsoft.com/office/officeart/2005/8/layout/default"/>
    <dgm:cxn modelId="{7DB1E1C9-0B31-4AA0-AD2E-7CE057C07130}" type="presOf" srcId="{B9373169-A2C4-4007-9DC6-18EF243C1138}" destId="{E8EE4E56-E5CF-4643-A850-4176CAF241E0}" srcOrd="0" destOrd="0" presId="urn:microsoft.com/office/officeart/2005/8/layout/default"/>
    <dgm:cxn modelId="{603324F4-2374-4A2C-B16F-36A641C09A58}" srcId="{17B22CCD-4CC5-4E36-9527-7CB526E3EB08}" destId="{407B6917-8627-4BBF-B9F0-921F7CD7A0DD}" srcOrd="1" destOrd="0" parTransId="{B1B96629-22FC-460D-810B-17A9628042A0}" sibTransId="{1C4A80CC-C6AB-4611-878F-268D9E0F8924}"/>
    <dgm:cxn modelId="{1C017D11-59BB-47AD-8F4A-63D5A8B8C9F7}" type="presParOf" srcId="{80D4E52E-F1C6-42F0-BA37-B635130EC300}" destId="{E8EE4E56-E5CF-4643-A850-4176CAF241E0}" srcOrd="0" destOrd="0" presId="urn:microsoft.com/office/officeart/2005/8/layout/default"/>
    <dgm:cxn modelId="{965AFFE7-4D24-4E97-9BC6-1D90C098FCDF}" type="presParOf" srcId="{80D4E52E-F1C6-42F0-BA37-B635130EC300}" destId="{F7FA547D-0560-4879-8E12-FDAB5703037B}" srcOrd="1" destOrd="0" presId="urn:microsoft.com/office/officeart/2005/8/layout/default"/>
    <dgm:cxn modelId="{2205E490-A4E7-447A-A8CC-EAB1BA01C16A}" type="presParOf" srcId="{80D4E52E-F1C6-42F0-BA37-B635130EC300}" destId="{D5147BB0-23CA-414E-8630-CA4590269810}" srcOrd="2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EE4E56-E5CF-4643-A850-4176CAF241E0}">
      <dsp:nvSpPr>
        <dsp:cNvPr id="0" name=""/>
        <dsp:cNvSpPr/>
      </dsp:nvSpPr>
      <dsp:spPr>
        <a:xfrm>
          <a:off x="492583" y="1325"/>
          <a:ext cx="1756168" cy="105370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100" kern="1200" dirty="0"/>
            <a:t>Logistic Regression</a:t>
          </a:r>
        </a:p>
      </dsp:txBody>
      <dsp:txXfrm>
        <a:off x="492583" y="1325"/>
        <a:ext cx="1756168" cy="1053701"/>
      </dsp:txXfrm>
    </dsp:sp>
    <dsp:sp modelId="{EC273196-A276-43DF-A0C9-75B8B1EFAB9B}">
      <dsp:nvSpPr>
        <dsp:cNvPr id="0" name=""/>
        <dsp:cNvSpPr/>
      </dsp:nvSpPr>
      <dsp:spPr>
        <a:xfrm>
          <a:off x="492583" y="1230642"/>
          <a:ext cx="1756168" cy="105370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100" kern="1200" dirty="0"/>
            <a:t>Multinomial Naïve Bayes</a:t>
          </a:r>
        </a:p>
      </dsp:txBody>
      <dsp:txXfrm>
        <a:off x="492583" y="1230642"/>
        <a:ext cx="1756168" cy="1053701"/>
      </dsp:txXfrm>
    </dsp:sp>
    <dsp:sp modelId="{5464EEA5-0AAA-4091-9AD6-642982DF0937}">
      <dsp:nvSpPr>
        <dsp:cNvPr id="0" name=""/>
        <dsp:cNvSpPr/>
      </dsp:nvSpPr>
      <dsp:spPr>
        <a:xfrm>
          <a:off x="492583" y="2459960"/>
          <a:ext cx="1756168" cy="1053701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80010" rIns="80010" bIns="80010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100" kern="1200" dirty="0"/>
            <a:t>Support Vector Machine</a:t>
          </a:r>
        </a:p>
      </dsp:txBody>
      <dsp:txXfrm>
        <a:off x="492583" y="2459960"/>
        <a:ext cx="1756168" cy="105370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8EE4E56-E5CF-4643-A850-4176CAF241E0}">
      <dsp:nvSpPr>
        <dsp:cNvPr id="0" name=""/>
        <dsp:cNvSpPr/>
      </dsp:nvSpPr>
      <dsp:spPr>
        <a:xfrm>
          <a:off x="0" y="625228"/>
          <a:ext cx="1879583" cy="112774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000" kern="1200" dirty="0" err="1"/>
            <a:t>CountVectorizer</a:t>
          </a:r>
          <a:endParaRPr lang="en-SG" sz="2000" kern="1200" dirty="0"/>
        </a:p>
      </dsp:txBody>
      <dsp:txXfrm>
        <a:off x="0" y="625228"/>
        <a:ext cx="1879583" cy="1127749"/>
      </dsp:txXfrm>
    </dsp:sp>
    <dsp:sp modelId="{D5147BB0-23CA-414E-8630-CA4590269810}">
      <dsp:nvSpPr>
        <dsp:cNvPr id="0" name=""/>
        <dsp:cNvSpPr/>
      </dsp:nvSpPr>
      <dsp:spPr>
        <a:xfrm>
          <a:off x="0" y="1851472"/>
          <a:ext cx="1879583" cy="112774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SG" sz="2000" kern="1200" dirty="0" err="1"/>
            <a:t>TfidfVectorizer</a:t>
          </a:r>
          <a:endParaRPr lang="en-SG" sz="2000" kern="1200" dirty="0"/>
        </a:p>
      </dsp:txBody>
      <dsp:txXfrm>
        <a:off x="0" y="1851472"/>
        <a:ext cx="1879583" cy="112774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9/11/2020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jpe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9/11/2020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3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 title="Decorative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9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anchor="t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9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anchor="b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400" b="0" i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 title="Decorative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5" title="Decorative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5" title="Decorative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5" title="Decorative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2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title="Decorative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 title="Decorative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 title="Decorative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Rectangle 25" title="Decorative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31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Shape 62" title="Decorative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4" name="Picture Placeholder 3" title="Decorative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Im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able Placeholder 3" title="Decorative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Picture Placeholder 6" title="Decorative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 title="Decorative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title="Decorative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 title="Decorative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30.xml"/><Relationship Id="rId4" Type="http://schemas.openxmlformats.org/officeDocument/2006/relationships/image" Target="../media/image21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2.xml"/><Relationship Id="rId3" Type="http://schemas.openxmlformats.org/officeDocument/2006/relationships/diagramLayout" Target="../diagrams/layout1.xml"/><Relationship Id="rId7" Type="http://schemas.openxmlformats.org/officeDocument/2006/relationships/diagramData" Target="../diagrams/data2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3.xml"/><Relationship Id="rId6" Type="http://schemas.microsoft.com/office/2007/relationships/diagramDrawing" Target="../diagrams/drawing1.xml"/><Relationship Id="rId11" Type="http://schemas.microsoft.com/office/2007/relationships/diagramDrawing" Target="../diagrams/drawing2.xml"/><Relationship Id="rId5" Type="http://schemas.openxmlformats.org/officeDocument/2006/relationships/diagramColors" Target="../diagrams/colors1.xml"/><Relationship Id="rId10" Type="http://schemas.openxmlformats.org/officeDocument/2006/relationships/diagramColors" Target="../diagrams/colors2.xml"/><Relationship Id="rId4" Type="http://schemas.openxmlformats.org/officeDocument/2006/relationships/diagramQuickStyle" Target="../diagrams/quickStyle1.xml"/><Relationship Id="rId9" Type="http://schemas.openxmlformats.org/officeDocument/2006/relationships/diagramQuickStyle" Target="../diagrams/quickStyle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0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0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30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3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7.png"/><Relationship Id="rId7" Type="http://schemas.openxmlformats.org/officeDocument/2006/relationships/image" Target="../media/image10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png"/><Relationship Id="rId5" Type="http://schemas.openxmlformats.org/officeDocument/2006/relationships/image" Target="../media/image5.jpeg"/><Relationship Id="rId4" Type="http://schemas.openxmlformats.org/officeDocument/2006/relationships/image" Target="../media/image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dit.com/r/depression/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8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hyperlink" Target="https://www.reddit.com/r/bipolar/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using a cell phone&#10;&#10;Description automatically generated with medium confidence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13" b="13936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776459"/>
            <a:ext cx="10579218" cy="89125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r>
              <a:rPr lang="en-US" sz="3600" dirty="0"/>
              <a:t>TEXT CLASSIFIER </a:t>
            </a:r>
            <a:br>
              <a:rPr lang="en-US" sz="3600" dirty="0"/>
            </a:br>
            <a:r>
              <a:rPr lang="en-US" sz="3600" dirty="0"/>
              <a:t>FOR MENTAL HEALTH PATIENT SUPPORT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9575800" cy="33854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PREPARED BY: ESTHER LEUNG</a:t>
            </a:r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129126" y="162786"/>
            <a:ext cx="11553358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Preprocessing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6E6C7C57-305D-4805-A4DD-1DC018C94061}"/>
              </a:ext>
            </a:extLst>
          </p:cNvPr>
          <p:cNvSpPr txBox="1">
            <a:spLocks/>
          </p:cNvSpPr>
          <p:nvPr/>
        </p:nvSpPr>
        <p:spPr>
          <a:xfrm>
            <a:off x="207010" y="1101633"/>
            <a:ext cx="11021967" cy="1593942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800" dirty="0"/>
              <a:t>Use regular expressions to remove non-word characters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Convert words to lower case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Use NLTK to remove stop words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Remove words related to the subreddits such as 'depression' and 'bipolar' to prevent target leakage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F2B772-A2A0-4D27-A2A2-623A088A0C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066" y="2555306"/>
            <a:ext cx="11438418" cy="215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08231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129126" y="162786"/>
            <a:ext cx="11553358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EDA: Frequently Occurring Words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4C2A8A15-374A-4BA2-B4E0-D828B3264E34}"/>
              </a:ext>
            </a:extLst>
          </p:cNvPr>
          <p:cNvSpPr txBox="1">
            <a:spLocks/>
          </p:cNvSpPr>
          <p:nvPr/>
        </p:nvSpPr>
        <p:spPr>
          <a:xfrm>
            <a:off x="275520" y="5589627"/>
            <a:ext cx="4648818" cy="702941"/>
          </a:xfrm>
          <a:prstGeom prst="rect">
            <a:avLst/>
          </a:prstGeom>
        </p:spPr>
        <p:txBody>
          <a:bodyPr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u="sng" dirty="0"/>
              <a:t>Further preprocessing</a:t>
            </a:r>
            <a:r>
              <a:rPr lang="en-US" sz="1800" dirty="0"/>
              <a:t>:</a:t>
            </a:r>
          </a:p>
          <a:p>
            <a:r>
              <a:rPr lang="en-US" sz="1800" dirty="0"/>
              <a:t>Remove similar words frequently occurring in both subreddits to improve model accuracy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6DDB77A7-D5A5-492A-BE60-34F77DE49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3395"/>
            <a:ext cx="6046225" cy="4021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DBA7BFE7-12D5-4B1C-9EA8-EE4508734C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1472445"/>
            <a:ext cx="6046225" cy="4021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BC9891DF-6B4B-45B9-B23F-D445519CAB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5340" y="5941098"/>
            <a:ext cx="6938765" cy="483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45582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FAE8AA2-5661-4038-9721-C3F3CAB5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318220"/>
            <a:ext cx="4302223" cy="1025525"/>
          </a:xfrm>
        </p:spPr>
        <p:txBody>
          <a:bodyPr/>
          <a:lstStyle/>
          <a:p>
            <a:r>
              <a:rPr lang="en-SG" sz="4000" dirty="0"/>
              <a:t>Modelling &amp; </a:t>
            </a:r>
            <a:br>
              <a:rPr lang="en-SG" sz="4000" dirty="0"/>
            </a:br>
            <a:r>
              <a:rPr lang="en-SG" sz="4000" dirty="0"/>
              <a:t>Model Evaluation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2471D29-4817-4B6D-BCAB-E9CA0C17A2AF}"/>
              </a:ext>
            </a:extLst>
          </p:cNvPr>
          <p:cNvSpPr txBox="1">
            <a:spLocks/>
          </p:cNvSpPr>
          <p:nvPr/>
        </p:nvSpPr>
        <p:spPr>
          <a:xfrm>
            <a:off x="374790" y="2189258"/>
            <a:ext cx="11437841" cy="1563592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endParaRPr lang="en-US" sz="1800" dirty="0"/>
          </a:p>
        </p:txBody>
      </p:sp>
      <p:graphicFrame>
        <p:nvGraphicFramePr>
          <p:cNvPr id="3" name="Diagram 2">
            <a:extLst>
              <a:ext uri="{FF2B5EF4-FFF2-40B4-BE49-F238E27FC236}">
                <a16:creationId xmlns:a16="http://schemas.microsoft.com/office/drawing/2014/main" id="{93780835-3723-4121-A7E8-3302CDEBAE7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355737951"/>
              </p:ext>
            </p:extLst>
          </p:nvPr>
        </p:nvGraphicFramePr>
        <p:xfrm>
          <a:off x="2155987" y="2634143"/>
          <a:ext cx="2741336" cy="3514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A801FB1A-5D3D-47FB-8F9C-2E6CCB68509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335765034"/>
              </p:ext>
            </p:extLst>
          </p:nvPr>
        </p:nvGraphicFramePr>
        <p:xfrm>
          <a:off x="5049723" y="2634143"/>
          <a:ext cx="1879583" cy="351498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2E2A112F-8B83-4AA7-A75E-A89B7CFBABA1}"/>
              </a:ext>
            </a:extLst>
          </p:cNvPr>
          <p:cNvSpPr txBox="1"/>
          <p:nvPr/>
        </p:nvSpPr>
        <p:spPr>
          <a:xfrm>
            <a:off x="2418916" y="2198561"/>
            <a:ext cx="221547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000" b="1" u="sng" dirty="0"/>
              <a:t>Classification Model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86A15C-9E61-4C7B-B8E9-EC96BDC6E964}"/>
              </a:ext>
            </a:extLst>
          </p:cNvPr>
          <p:cNvSpPr txBox="1"/>
          <p:nvPr/>
        </p:nvSpPr>
        <p:spPr>
          <a:xfrm>
            <a:off x="5358717" y="2198561"/>
            <a:ext cx="12037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000" b="1" u="sng" dirty="0"/>
              <a:t>Vectorizer</a:t>
            </a:r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025D26AC-72A4-482B-8C14-CBBAE88918AF}"/>
              </a:ext>
            </a:extLst>
          </p:cNvPr>
          <p:cNvSpPr/>
          <p:nvPr/>
        </p:nvSpPr>
        <p:spPr>
          <a:xfrm>
            <a:off x="7376334" y="4141452"/>
            <a:ext cx="668707" cy="500368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4F82FC-EF33-41E9-9973-45D905A6ED79}"/>
              </a:ext>
            </a:extLst>
          </p:cNvPr>
          <p:cNvSpPr txBox="1"/>
          <p:nvPr/>
        </p:nvSpPr>
        <p:spPr>
          <a:xfrm>
            <a:off x="8351737" y="1938035"/>
            <a:ext cx="2976584" cy="403187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2000" u="sng" dirty="0"/>
              <a:t>Pipeline &amp; </a:t>
            </a:r>
            <a:r>
              <a:rPr lang="en-SG" sz="2000" u="sng" dirty="0" err="1"/>
              <a:t>Gridsearch</a:t>
            </a:r>
            <a:r>
              <a:rPr lang="en-SG" sz="2000" u="sng" dirty="0"/>
              <a:t> </a:t>
            </a:r>
          </a:p>
          <a:p>
            <a:r>
              <a:rPr lang="en-SG" sz="2000" u="sng" dirty="0"/>
              <a:t>for Hyperparameter Tuning</a:t>
            </a:r>
          </a:p>
          <a:p>
            <a:endParaRPr lang="en-SG" dirty="0"/>
          </a:p>
          <a:p>
            <a:r>
              <a:rPr lang="en-SG" dirty="0"/>
              <a:t>Vectorizer: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dirty="0"/>
              <a:t>Max feature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dirty="0"/>
              <a:t>Max df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dirty="0"/>
              <a:t>Min df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dirty="0" err="1"/>
              <a:t>ngram</a:t>
            </a:r>
            <a:r>
              <a:rPr lang="en-SG" dirty="0"/>
              <a:t> range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SG" dirty="0"/>
          </a:p>
          <a:p>
            <a:r>
              <a:rPr lang="en-SG" dirty="0"/>
              <a:t>Logistic regression/ SVM: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dirty="0"/>
              <a:t>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SG" dirty="0"/>
          </a:p>
          <a:p>
            <a:r>
              <a:rPr lang="en-SG" dirty="0"/>
              <a:t>Multinomial NB: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SG" dirty="0"/>
              <a:t>alphas</a:t>
            </a:r>
          </a:p>
        </p:txBody>
      </p:sp>
    </p:spTree>
    <p:extLst>
      <p:ext uri="{BB962C8B-B14F-4D97-AF65-F5344CB8AC3E}">
        <p14:creationId xmlns:p14="http://schemas.microsoft.com/office/powerpoint/2010/main" val="26502894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FAE8AA2-5661-4038-9721-C3F3CAB5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318220"/>
            <a:ext cx="4302223" cy="1025525"/>
          </a:xfrm>
        </p:spPr>
        <p:txBody>
          <a:bodyPr/>
          <a:lstStyle/>
          <a:p>
            <a:r>
              <a:rPr lang="en-SG" sz="4000" dirty="0"/>
              <a:t>Modelling &amp; </a:t>
            </a:r>
            <a:br>
              <a:rPr lang="en-SG" sz="4000" dirty="0"/>
            </a:br>
            <a:r>
              <a:rPr lang="en-SG" sz="4000" dirty="0"/>
              <a:t>Model Evaluation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E960DD78-57C8-4FAA-8B9A-5823D3E0E445}"/>
              </a:ext>
            </a:extLst>
          </p:cNvPr>
          <p:cNvGraphicFramePr>
            <a:graphicFrameLocks noGrp="1"/>
          </p:cNvGraphicFramePr>
          <p:nvPr/>
        </p:nvGraphicFramePr>
        <p:xfrm>
          <a:off x="379369" y="3626016"/>
          <a:ext cx="11592000" cy="28651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64000">
                  <a:extLst>
                    <a:ext uri="{9D8B030D-6E8A-4147-A177-3AD203B41FA5}">
                      <a16:colId xmlns:a16="http://schemas.microsoft.com/office/drawing/2014/main" val="327374584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60646895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35082752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685480858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2174382866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88036000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2355425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Train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Test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Sensitivity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Specificity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F1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07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CountVectorizer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0.7383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6721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0.8230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645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 err="1"/>
                        <a:t>MultinomialNB</a:t>
                      </a:r>
                      <a:r>
                        <a:rPr lang="en-SG" b="0" dirty="0"/>
                        <a:t> with </a:t>
                      </a:r>
                      <a:r>
                        <a:rPr lang="en-SG" b="0" dirty="0" err="1"/>
                        <a:t>CountVectorizer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000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Multinomial NB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0.8144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0.8525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0.8303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711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CountVectorizer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0.7620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0.7729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0.8361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0.7009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0.7612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2808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0.7430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0.8388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648222"/>
                  </a:ext>
                </a:extLst>
              </a:tr>
            </a:tbl>
          </a:graphicData>
        </a:graphic>
      </p:graphicFrame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2471D29-4817-4B6D-BCAB-E9CA0C17A2AF}"/>
              </a:ext>
            </a:extLst>
          </p:cNvPr>
          <p:cNvSpPr txBox="1">
            <a:spLocks/>
          </p:cNvSpPr>
          <p:nvPr/>
        </p:nvSpPr>
        <p:spPr>
          <a:xfrm>
            <a:off x="374790" y="2189258"/>
            <a:ext cx="11437841" cy="1563592"/>
          </a:xfrm>
          <a:prstGeom prst="rect">
            <a:avLst/>
          </a:prstGeom>
        </p:spPr>
        <p:txBody>
          <a:bodyPr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800" u="sng" dirty="0"/>
              <a:t>Baseline Accuracy</a:t>
            </a:r>
            <a:endParaRPr lang="en-US" sz="1800" dirty="0"/>
          </a:p>
          <a:p>
            <a:pPr>
              <a:spcBef>
                <a:spcPts val="0"/>
              </a:spcBef>
            </a:pPr>
            <a:r>
              <a:rPr lang="en-US" sz="1800" dirty="0"/>
              <a:t>Depression (Class 1) : </a:t>
            </a:r>
            <a:r>
              <a:rPr lang="en-SG" sz="1800" dirty="0"/>
              <a:t>0.5328</a:t>
            </a:r>
            <a:r>
              <a:rPr lang="en-US" dirty="0"/>
              <a:t> 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Bipolar (Class 0)        : 0.4672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dirty="0"/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Among the various classification models, those with features extracted by </a:t>
            </a:r>
            <a:r>
              <a:rPr lang="en-US" sz="1800" dirty="0" err="1"/>
              <a:t>TfidfVectorizer</a:t>
            </a:r>
            <a:r>
              <a:rPr lang="en-US" sz="1800" dirty="0"/>
              <a:t> perform slighter better in terms of Test accuracy and F1 score. 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DEEF43B6-61EF-43DC-8A54-F2C1C7442129}"/>
              </a:ext>
            </a:extLst>
          </p:cNvPr>
          <p:cNvSpPr/>
          <p:nvPr/>
        </p:nvSpPr>
        <p:spPr>
          <a:xfrm>
            <a:off x="153414" y="4697385"/>
            <a:ext cx="268448" cy="239087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DB2A30AB-F1C9-4EE3-AD56-39929111ABD8}"/>
              </a:ext>
            </a:extLst>
          </p:cNvPr>
          <p:cNvSpPr/>
          <p:nvPr/>
        </p:nvSpPr>
        <p:spPr>
          <a:xfrm>
            <a:off x="153414" y="5420237"/>
            <a:ext cx="268448" cy="239087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B4A08777-1CE0-45A0-BE96-49DED5D35577}"/>
              </a:ext>
            </a:extLst>
          </p:cNvPr>
          <p:cNvSpPr/>
          <p:nvPr/>
        </p:nvSpPr>
        <p:spPr>
          <a:xfrm>
            <a:off x="153414" y="6156234"/>
            <a:ext cx="268448" cy="239087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F512C5-9D3A-41CF-BA76-BEB2578CC129}"/>
              </a:ext>
            </a:extLst>
          </p:cNvPr>
          <p:cNvSpPr txBox="1"/>
          <p:nvPr/>
        </p:nvSpPr>
        <p:spPr>
          <a:xfrm>
            <a:off x="6669811" y="6478444"/>
            <a:ext cx="54296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600" i="1" dirty="0"/>
              <a:t>*Pipeline &amp; </a:t>
            </a:r>
            <a:r>
              <a:rPr lang="en-SG" sz="1600" i="1" dirty="0" err="1"/>
              <a:t>GridSearch</a:t>
            </a:r>
            <a:r>
              <a:rPr lang="en-SG" sz="1600" i="1" dirty="0"/>
              <a:t> were applied for hyperparameter tuning</a:t>
            </a:r>
          </a:p>
        </p:txBody>
      </p:sp>
    </p:spTree>
    <p:extLst>
      <p:ext uri="{BB962C8B-B14F-4D97-AF65-F5344CB8AC3E}">
        <p14:creationId xmlns:p14="http://schemas.microsoft.com/office/powerpoint/2010/main" val="404777857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FAE8AA2-5661-4038-9721-C3F3CAB5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318220"/>
            <a:ext cx="4302223" cy="1025525"/>
          </a:xfrm>
        </p:spPr>
        <p:txBody>
          <a:bodyPr/>
          <a:lstStyle/>
          <a:p>
            <a:r>
              <a:rPr lang="en-SG" sz="4000" dirty="0"/>
              <a:t>Modelling &amp; </a:t>
            </a:r>
            <a:br>
              <a:rPr lang="en-SG" sz="4000" dirty="0"/>
            </a:br>
            <a:r>
              <a:rPr lang="en-SG" sz="4000" dirty="0"/>
              <a:t>Model Evaluation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FC67C077-92AF-4248-80AA-8ED7D0D9B281}"/>
              </a:ext>
            </a:extLst>
          </p:cNvPr>
          <p:cNvSpPr txBox="1">
            <a:spLocks/>
          </p:cNvSpPr>
          <p:nvPr/>
        </p:nvSpPr>
        <p:spPr>
          <a:xfrm>
            <a:off x="374790" y="4160669"/>
            <a:ext cx="11021967" cy="2315631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800" b="1" u="sng" dirty="0"/>
              <a:t>Support Vector Machine with </a:t>
            </a:r>
            <a:r>
              <a:rPr lang="en-US" sz="1800" b="1" u="sng" dirty="0" err="1"/>
              <a:t>TfidfVectorizer</a:t>
            </a:r>
            <a:r>
              <a:rPr lang="en-US" sz="1800" u="sng" dirty="0"/>
              <a:t> &amp; </a:t>
            </a:r>
            <a:r>
              <a:rPr lang="en-US" sz="1800" b="1" u="sng" dirty="0"/>
              <a:t>Multinomial NB with </a:t>
            </a:r>
            <a:r>
              <a:rPr lang="en-US" sz="1800" b="1" u="sng" dirty="0" err="1"/>
              <a:t>TfidfVectorizer</a:t>
            </a:r>
            <a:endParaRPr lang="en-US" sz="1800" b="1" dirty="0"/>
          </a:p>
          <a:p>
            <a:pPr>
              <a:spcBef>
                <a:spcPts val="0"/>
              </a:spcBef>
            </a:pPr>
            <a:r>
              <a:rPr lang="en-SG" sz="1800" dirty="0"/>
              <a:t>High accuracy and F1 score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High sensitivity, </a:t>
            </a:r>
            <a:r>
              <a:rPr lang="en-US" sz="1800" i="1" dirty="0"/>
              <a:t>i.e. </a:t>
            </a:r>
            <a:r>
              <a:rPr lang="en-US" sz="1800" i="1" dirty="0">
                <a:sym typeface="Wingdings" panose="05000000000000000000" pitchFamily="2" charset="2"/>
              </a:rPr>
              <a:t>perform well predicting positive class (depression)</a:t>
            </a:r>
            <a:endParaRPr lang="en-US" sz="1800" i="1" dirty="0"/>
          </a:p>
          <a:p>
            <a:pPr>
              <a:spcBef>
                <a:spcPts val="0"/>
              </a:spcBef>
            </a:pPr>
            <a:r>
              <a:rPr lang="en-US" sz="1800" dirty="0"/>
              <a:t>Low specificity, </a:t>
            </a:r>
            <a:r>
              <a:rPr lang="en-US" sz="1800" i="1" dirty="0"/>
              <a:t>i.e. </a:t>
            </a:r>
            <a:r>
              <a:rPr lang="en-US" sz="1800" i="1" dirty="0">
                <a:sym typeface="Wingdings" panose="05000000000000000000" pitchFamily="2" charset="2"/>
              </a:rPr>
              <a:t>perform poorer in predicting negative class (bipolar)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i="1" dirty="0"/>
          </a:p>
        </p:txBody>
      </p:sp>
      <p:graphicFrame>
        <p:nvGraphicFramePr>
          <p:cNvPr id="3" name="Table 9">
            <a:extLst>
              <a:ext uri="{FF2B5EF4-FFF2-40B4-BE49-F238E27FC236}">
                <a16:creationId xmlns:a16="http://schemas.microsoft.com/office/drawing/2014/main" id="{341903B9-68FB-4E78-A063-D59EBA8B3B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0571997"/>
              </p:ext>
            </p:extLst>
          </p:nvPr>
        </p:nvGraphicFramePr>
        <p:xfrm>
          <a:off x="379369" y="2216316"/>
          <a:ext cx="11592000" cy="1752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64000">
                  <a:extLst>
                    <a:ext uri="{9D8B030D-6E8A-4147-A177-3AD203B41FA5}">
                      <a16:colId xmlns:a16="http://schemas.microsoft.com/office/drawing/2014/main" val="327374584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60646895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35082752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685480858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2174382866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88036000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2355425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Train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Test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Sensitivity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Specificity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F1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07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0.8230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645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Multinomial NB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0.8525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FF0000"/>
                          </a:solidFill>
                        </a:rPr>
                        <a:t>0.7710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711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FF0000"/>
                          </a:solidFill>
                        </a:rPr>
                        <a:t>0.7430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6482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37585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FAE8AA2-5661-4038-9721-C3F3CAB5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318220"/>
            <a:ext cx="4302223" cy="1025525"/>
          </a:xfrm>
        </p:spPr>
        <p:txBody>
          <a:bodyPr/>
          <a:lstStyle/>
          <a:p>
            <a:r>
              <a:rPr lang="en-SG" sz="4000" dirty="0"/>
              <a:t>Modelling &amp; </a:t>
            </a:r>
            <a:br>
              <a:rPr lang="en-SG" sz="4000" dirty="0"/>
            </a:br>
            <a:r>
              <a:rPr lang="en-SG" sz="4000" dirty="0"/>
              <a:t>Model Evaluation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FC67C077-92AF-4248-80AA-8ED7D0D9B281}"/>
              </a:ext>
            </a:extLst>
          </p:cNvPr>
          <p:cNvSpPr txBox="1">
            <a:spLocks/>
          </p:cNvSpPr>
          <p:nvPr/>
        </p:nvSpPr>
        <p:spPr>
          <a:xfrm>
            <a:off x="374790" y="4160669"/>
            <a:ext cx="11021967" cy="2315631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800" b="1" u="sng" dirty="0"/>
              <a:t>Logistic Regression with </a:t>
            </a:r>
            <a:r>
              <a:rPr lang="en-US" sz="1800" b="1" u="sng" dirty="0" err="1"/>
              <a:t>TfidfVectorizer</a:t>
            </a:r>
            <a:endParaRPr lang="en-US" sz="1800" b="1" dirty="0"/>
          </a:p>
          <a:p>
            <a:pPr>
              <a:spcBef>
                <a:spcPts val="0"/>
              </a:spcBef>
            </a:pPr>
            <a:r>
              <a:rPr lang="en-SG" sz="1800" dirty="0"/>
              <a:t>Comparable accuracy and F1 score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Balanced sensitivity and specificity</a:t>
            </a:r>
            <a:endParaRPr lang="en-US" sz="1800" i="1" dirty="0"/>
          </a:p>
        </p:txBody>
      </p:sp>
      <p:graphicFrame>
        <p:nvGraphicFramePr>
          <p:cNvPr id="4" name="Table 9">
            <a:extLst>
              <a:ext uri="{FF2B5EF4-FFF2-40B4-BE49-F238E27FC236}">
                <a16:creationId xmlns:a16="http://schemas.microsoft.com/office/drawing/2014/main" id="{AE9C5659-B9D0-4DCE-90BF-76079C9A14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7705698"/>
              </p:ext>
            </p:extLst>
          </p:nvPr>
        </p:nvGraphicFramePr>
        <p:xfrm>
          <a:off x="379369" y="2216316"/>
          <a:ext cx="11592000" cy="1752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64000">
                  <a:extLst>
                    <a:ext uri="{9D8B030D-6E8A-4147-A177-3AD203B41FA5}">
                      <a16:colId xmlns:a16="http://schemas.microsoft.com/office/drawing/2014/main" val="327374584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60646895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35082752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685480858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2174382866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88036000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2355425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Train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Test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Sensitivity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Specificity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F1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07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b="1" kern="12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0.8197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b="1" kern="12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0.8037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0.8230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645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Multinomial NB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0.8525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0.7710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711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0.7430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6482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578809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260324"/>
            <a:ext cx="11779986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Review of Selected Model: </a:t>
            </a:r>
          </a:p>
          <a:p>
            <a:r>
              <a:rPr lang="en-US" sz="4000" dirty="0"/>
              <a:t>Logistic Regression with </a:t>
            </a:r>
            <a:r>
              <a:rPr lang="en-US" sz="4000" dirty="0" err="1"/>
              <a:t>TfidfVectorizer</a:t>
            </a:r>
            <a:endParaRPr lang="en-US" sz="40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FCF1BA9-7FC0-4428-8522-84944C4342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942" y="2556457"/>
            <a:ext cx="2971800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4974A4-3872-4DCC-ABAF-98DC8039B21B}"/>
              </a:ext>
            </a:extLst>
          </p:cNvPr>
          <p:cNvSpPr txBox="1"/>
          <p:nvPr/>
        </p:nvSpPr>
        <p:spPr>
          <a:xfrm>
            <a:off x="2195119" y="2759762"/>
            <a:ext cx="9252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b="1" dirty="0">
                <a:solidFill>
                  <a:srgbClr val="0000FF"/>
                </a:solidFill>
              </a:rPr>
              <a:t>False Positive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C33919-C5F4-4609-9362-57EB80D3F622}"/>
              </a:ext>
            </a:extLst>
          </p:cNvPr>
          <p:cNvSpPr txBox="1"/>
          <p:nvPr/>
        </p:nvSpPr>
        <p:spPr>
          <a:xfrm>
            <a:off x="1119737" y="4264263"/>
            <a:ext cx="9957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b="1" dirty="0">
                <a:solidFill>
                  <a:srgbClr val="FF0000"/>
                </a:solidFill>
              </a:rPr>
              <a:t>False Negative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E41137-593D-49BE-BDF2-F185378D4B6A}"/>
              </a:ext>
            </a:extLst>
          </p:cNvPr>
          <p:cNvSpPr txBox="1"/>
          <p:nvPr/>
        </p:nvSpPr>
        <p:spPr>
          <a:xfrm>
            <a:off x="3973618" y="1597604"/>
            <a:ext cx="75546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u="sng" dirty="0">
                <a:solidFill>
                  <a:schemeClr val="tx2"/>
                </a:solidFill>
              </a:rPr>
              <a:t>False Positives </a:t>
            </a:r>
            <a:r>
              <a:rPr lang="en-SG" u="sng" dirty="0">
                <a:solidFill>
                  <a:schemeClr val="tx2"/>
                </a:solidFill>
              </a:rPr>
              <a:t>(bipolar cases misclassified as depression)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Short &amp; generic text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‘Except instead of powers I lose my mind…’</a:t>
            </a:r>
            <a:endParaRPr lang="en-SG" i="1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Text that relate more to depression (i.e. may not be actual misclassification)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I’m feeling really depressed </a:t>
            </a:r>
            <a:r>
              <a:rPr lang="en-US" sz="1600" i="1" dirty="0" err="1">
                <a:solidFill>
                  <a:schemeClr val="accent1"/>
                </a:solidFill>
              </a:rPr>
              <a:t>rn</a:t>
            </a:r>
            <a:r>
              <a:rPr lang="en-US" sz="1600" i="1" dirty="0">
                <a:solidFill>
                  <a:schemeClr val="accent1"/>
                </a:solidFill>
              </a:rPr>
              <a:t> but I can’t tell anyone...‘</a:t>
            </a:r>
            <a:endParaRPr lang="en-SG" i="1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Text that talk about both bipolar and feeling depressed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 am living in a third world country and unfortunately I have bipolar. 	Even though most of the time I am depressed I can act like I am "normal" 	around people.</a:t>
            </a:r>
            <a:endParaRPr lang="en-SG" i="1" dirty="0">
              <a:solidFill>
                <a:schemeClr val="accent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665EC4-D210-42F4-A097-CD891FCD9C22}"/>
              </a:ext>
            </a:extLst>
          </p:cNvPr>
          <p:cNvSpPr txBox="1"/>
          <p:nvPr/>
        </p:nvSpPr>
        <p:spPr>
          <a:xfrm>
            <a:off x="4026715" y="4457360"/>
            <a:ext cx="7757935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u="sng" dirty="0">
                <a:solidFill>
                  <a:schemeClr val="tx2"/>
                </a:solidFill>
              </a:rPr>
              <a:t>False Negative </a:t>
            </a:r>
            <a:r>
              <a:rPr lang="en-SG" u="sng" dirty="0">
                <a:solidFill>
                  <a:schemeClr val="tx2"/>
                </a:solidFill>
              </a:rPr>
              <a:t>(depression cases misclassified as bipolar)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Short &amp; generic text</a:t>
            </a:r>
          </a:p>
          <a:p>
            <a:r>
              <a:rPr lang="en-SG" sz="1600" i="1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 didn't wanted to talk with my brother because he and me like superheroes.’</a:t>
            </a:r>
            <a:endParaRPr lang="en-SG" sz="1600" i="1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Text that talk about both depression and bipolar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 received a new diagnosis from my second psychiatrist. It turned out I was on 	the bipolar spectrum, but I was so barely on it that no one noticed. My 	depressive symptoms were so aggressive, and my hypomania (if you could even 	call it that) just looked like I was very productive…’</a:t>
            </a:r>
            <a:endParaRPr lang="en-SG" i="1" dirty="0">
              <a:solidFill>
                <a:schemeClr val="accent1"/>
              </a:solidFill>
            </a:endParaRPr>
          </a:p>
        </p:txBody>
      </p:sp>
      <p:pic>
        <p:nvPicPr>
          <p:cNvPr id="4108" name="Picture 12" descr="Curved Doodle Arrow Vector | Arrow doodle, Curved arrow, Arrow">
            <a:extLst>
              <a:ext uri="{FF2B5EF4-FFF2-40B4-BE49-F238E27FC236}">
                <a16:creationId xmlns:a16="http://schemas.microsoft.com/office/drawing/2014/main" id="{E9C791AD-717F-472C-B22E-5BAAA35F11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409330" flipH="1">
            <a:off x="2716678" y="1669795"/>
            <a:ext cx="1311795" cy="1161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Curved Doodle Arrow Vector | Arrow doodle, Curved arrow, Arrow">
            <a:extLst>
              <a:ext uri="{FF2B5EF4-FFF2-40B4-BE49-F238E27FC236}">
                <a16:creationId xmlns:a16="http://schemas.microsoft.com/office/drawing/2014/main" id="{FE459599-5101-4684-ACCA-F5CF9C8AA5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H="1" flipV="1">
            <a:off x="2187618" y="4009812"/>
            <a:ext cx="1350665" cy="175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841706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260324"/>
            <a:ext cx="11779986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Review of Selected Model: </a:t>
            </a:r>
          </a:p>
          <a:p>
            <a:r>
              <a:rPr lang="en-US" sz="4000" dirty="0"/>
              <a:t>Logistic Regression with </a:t>
            </a:r>
            <a:r>
              <a:rPr lang="en-US" sz="4000" dirty="0" err="1"/>
              <a:t>TfidfVectorizer</a:t>
            </a:r>
            <a:endParaRPr lang="en-US" sz="4000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DC902C6-7310-4DC7-A1E3-B6A8E24F6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53" y="2131418"/>
            <a:ext cx="6096000" cy="323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213831AD-0DC9-452D-B5A9-B0CA44E44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653" y="2131417"/>
            <a:ext cx="6090314" cy="323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669388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260324"/>
            <a:ext cx="11779986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Bonus: Vader Sentiment Analyzer for Content Marketing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954A6E25-98B0-4179-A719-8AAD2D641E6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4995" y="2164235"/>
            <a:ext cx="8911739" cy="455353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1E41B625-2A1B-4315-9B7A-D5A2AD83C73E}"/>
              </a:ext>
            </a:extLst>
          </p:cNvPr>
          <p:cNvSpPr txBox="1">
            <a:spLocks/>
          </p:cNvSpPr>
          <p:nvPr/>
        </p:nvSpPr>
        <p:spPr>
          <a:xfrm>
            <a:off x="207010" y="946610"/>
            <a:ext cx="11760330" cy="1593942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800" dirty="0"/>
              <a:t>Understand the sentiment of depression and bipolar patients in their reddit posts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See if it is possible to identify posts with positive sentiment to generate similarly positive content for patient support.</a:t>
            </a:r>
          </a:p>
          <a:p>
            <a:pPr>
              <a:spcBef>
                <a:spcPts val="0"/>
              </a:spcBef>
            </a:pPr>
            <a:endParaRPr lang="en-US" sz="1800" dirty="0"/>
          </a:p>
          <a:p>
            <a:pPr>
              <a:spcBef>
                <a:spcPts val="0"/>
              </a:spcBef>
            </a:pPr>
            <a:r>
              <a:rPr lang="en-US" sz="1800" dirty="0"/>
              <a:t>Vader Sentiment Analyzer gives us Polarity scores: Positive score, negative score, neutral score, and compound score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C59415BC-7CD0-4990-A8E4-554FB8681B07}"/>
              </a:ext>
            </a:extLst>
          </p:cNvPr>
          <p:cNvSpPr/>
          <p:nvPr/>
        </p:nvSpPr>
        <p:spPr>
          <a:xfrm>
            <a:off x="2239861" y="2801922"/>
            <a:ext cx="8196044" cy="494951"/>
          </a:xfrm>
          <a:prstGeom prst="rect">
            <a:avLst/>
          </a:prstGeom>
          <a:noFill/>
          <a:ln w="19050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36673690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260324"/>
            <a:ext cx="11779986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Top Positive Posts for Depression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11286BA-0681-45BC-A2C0-B7FA049980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894" y="2835745"/>
            <a:ext cx="8379489" cy="3969232"/>
          </a:xfrm>
          <a:prstGeom prst="rect">
            <a:avLst/>
          </a:prstGeom>
        </p:spPr>
      </p:pic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85D371FC-3C37-4B08-AC32-48069B69DC63}"/>
              </a:ext>
            </a:extLst>
          </p:cNvPr>
          <p:cNvCxnSpPr/>
          <p:nvPr/>
        </p:nvCxnSpPr>
        <p:spPr>
          <a:xfrm>
            <a:off x="4337482" y="4731391"/>
            <a:ext cx="23760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8D4F612-EC3E-4A15-89A1-C290B8E48667}"/>
              </a:ext>
            </a:extLst>
          </p:cNvPr>
          <p:cNvCxnSpPr/>
          <p:nvPr/>
        </p:nvCxnSpPr>
        <p:spPr>
          <a:xfrm>
            <a:off x="7392099" y="4731391"/>
            <a:ext cx="1764000" cy="0"/>
          </a:xfrm>
          <a:prstGeom prst="line">
            <a:avLst/>
          </a:prstGeom>
          <a:ln w="28575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FAAD0869-B749-4BCC-A7F6-74E11988C96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38430" y="994730"/>
            <a:ext cx="4304209" cy="1723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48214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626" y="3727361"/>
            <a:ext cx="2657979" cy="1025525"/>
          </a:xfrm>
        </p:spPr>
        <p:txBody>
          <a:bodyPr/>
          <a:lstStyle/>
          <a:p>
            <a:r>
              <a:rPr lang="en-US" dirty="0"/>
              <a:t>Agenda 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5313" y="460260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Problem Statement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ADE35233-6DEE-4B97-AFFB-06DE78443B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55313" y="1536705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Data Collection &amp; Data Cleaning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187271B6-523F-4DCD-A006-84BF4C0C78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55313" y="2613150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Preprocessing &amp; EDA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F23411C8-1DB7-46A1-A6DC-41EACD30ED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55313" y="3689595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Modelling &amp; Model Evaluation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B21F6A-5FD9-417C-9575-4DBC3185FD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55313" y="4766040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Review of Selected Model</a:t>
            </a:r>
          </a:p>
        </p:txBody>
      </p:sp>
      <p:pic>
        <p:nvPicPr>
          <p:cNvPr id="12" name="Picture Placeholder 11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8634413" y="812800"/>
            <a:ext cx="3557587" cy="5232400"/>
          </a:xfrm>
        </p:spPr>
      </p:pic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2BFFD8F0-6E33-4ACC-B7D6-1097DB0BD196}"/>
              </a:ext>
            </a:extLst>
          </p:cNvPr>
          <p:cNvSpPr txBox="1">
            <a:spLocks/>
          </p:cNvSpPr>
          <p:nvPr/>
        </p:nvSpPr>
        <p:spPr>
          <a:xfrm>
            <a:off x="4194462" y="5842485"/>
            <a:ext cx="4294206" cy="755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Conclusion &amp; Recommendations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30115587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1800" dirty="0"/>
              <a:t>While Support Vector Machine and Multinomial NB with </a:t>
            </a:r>
            <a:r>
              <a:rPr lang="en-US" sz="1800" dirty="0" err="1"/>
              <a:t>TfidfVectorizer</a:t>
            </a:r>
            <a:r>
              <a:rPr lang="en-US" sz="1800" dirty="0"/>
              <a:t> are best in terms of accuracy, they perform relatively poorly in specificity.</a:t>
            </a:r>
          </a:p>
          <a:p>
            <a:r>
              <a:rPr lang="en-US" sz="1800" b="1" dirty="0"/>
              <a:t>Logistic Regression model with </a:t>
            </a:r>
            <a:r>
              <a:rPr lang="en-US" sz="1800" b="1" dirty="0" err="1"/>
              <a:t>TfidfVectorizer</a:t>
            </a:r>
            <a:r>
              <a:rPr lang="en-US" sz="1800" b="1" dirty="0"/>
              <a:t> </a:t>
            </a:r>
            <a:r>
              <a:rPr lang="en-US" sz="1800" dirty="0"/>
              <a:t>is recommended as it has </a:t>
            </a:r>
            <a:r>
              <a:rPr lang="en-US" sz="1800" b="1" dirty="0"/>
              <a:t>comparable accuracy </a:t>
            </a:r>
            <a:r>
              <a:rPr lang="en-US" sz="1800" dirty="0"/>
              <a:t>with the SVM and Multinomial NB models, but is more </a:t>
            </a:r>
            <a:r>
              <a:rPr lang="en-US" sz="1800" b="1" dirty="0"/>
              <a:t>balanced in sensitivity and specificity</a:t>
            </a:r>
            <a:r>
              <a:rPr lang="en-US" sz="1800" dirty="0"/>
              <a:t>, so as to ensure </a:t>
            </a:r>
            <a:r>
              <a:rPr lang="en-US" sz="1800" b="1" dirty="0"/>
              <a:t>good patient experience </a:t>
            </a:r>
            <a:r>
              <a:rPr lang="en-US" sz="1800" dirty="0"/>
              <a:t>for both depression and bipolar patients.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Conclusion &amp; Recommendations</a:t>
            </a:r>
          </a:p>
        </p:txBody>
      </p:sp>
      <p:pic>
        <p:nvPicPr>
          <p:cNvPr id="7" name="Picture Placeholder 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9" name="Picture Placeholder 8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445395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1800" dirty="0"/>
              <a:t>This project focus on helping a </a:t>
            </a:r>
            <a:r>
              <a:rPr lang="en-US" sz="1800" b="1" i="1" dirty="0"/>
              <a:t>mental health organization’s </a:t>
            </a:r>
            <a:r>
              <a:rPr lang="en-US" sz="1800" dirty="0"/>
              <a:t>to better manage its </a:t>
            </a:r>
            <a:r>
              <a:rPr lang="en-US" sz="1800" b="1" i="1" dirty="0"/>
              <a:t>patient support </a:t>
            </a:r>
            <a:r>
              <a:rPr lang="en-US" sz="1800" dirty="0"/>
              <a:t>service when handling incoming text messages from patients via social media </a:t>
            </a:r>
            <a:r>
              <a:rPr lang="en-US" sz="1800" dirty="0" err="1"/>
              <a:t>messagers</a:t>
            </a:r>
            <a:r>
              <a:rPr lang="en-US" sz="1800" dirty="0"/>
              <a:t> or chatbots.</a:t>
            </a:r>
          </a:p>
          <a:p>
            <a:r>
              <a:rPr lang="en-US" sz="1800" dirty="0"/>
              <a:t>A </a:t>
            </a:r>
            <a:r>
              <a:rPr lang="en-US" sz="1800" b="1" i="1" dirty="0"/>
              <a:t>text classifier </a:t>
            </a:r>
            <a:r>
              <a:rPr lang="en-US" sz="1800" dirty="0"/>
              <a:t>will be built to classify text messages on </a:t>
            </a:r>
            <a:r>
              <a:rPr lang="en-US" sz="1800" b="1" i="1" dirty="0"/>
              <a:t>depression</a:t>
            </a:r>
            <a:r>
              <a:rPr lang="en-US" sz="1800" i="1" dirty="0"/>
              <a:t> </a:t>
            </a:r>
            <a:r>
              <a:rPr lang="en-US" sz="1800" dirty="0"/>
              <a:t>and </a:t>
            </a:r>
            <a:r>
              <a:rPr lang="en-US" sz="1800" b="1" i="1" dirty="0"/>
              <a:t>bipolar disorder</a:t>
            </a:r>
            <a:r>
              <a:rPr lang="en-US" sz="1800" dirty="0"/>
              <a:t>. By classifying the text messages by the conditions, they can be directed to the right specialists for appropriate care and treatment.</a:t>
            </a:r>
          </a:p>
          <a:p>
            <a:r>
              <a:rPr lang="en-US" sz="1800" dirty="0"/>
              <a:t>An accurate text classifier can help to improve patients' experience and productivity.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Problem Statement</a:t>
            </a:r>
          </a:p>
        </p:txBody>
      </p:sp>
      <p:pic>
        <p:nvPicPr>
          <p:cNvPr id="7" name="Picture Placeholder 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9" name="Picture Placeholder 8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9917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604273"/>
            <a:ext cx="7978227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Problem Statement</a:t>
            </a:r>
          </a:p>
          <a:p>
            <a:endParaRPr lang="en-US" sz="3200" b="0" i="1" dirty="0"/>
          </a:p>
          <a:p>
            <a:r>
              <a:rPr lang="en-US" sz="3200" b="0" i="1" dirty="0"/>
              <a:t>Current situation</a:t>
            </a:r>
          </a:p>
        </p:txBody>
      </p:sp>
      <p:pic>
        <p:nvPicPr>
          <p:cNvPr id="1036" name="Picture 12" descr="Depression woman sit on the floor Royalty Free Vector Image">
            <a:extLst>
              <a:ext uri="{FF2B5EF4-FFF2-40B4-BE49-F238E27FC236}">
                <a16:creationId xmlns:a16="http://schemas.microsoft.com/office/drawing/2014/main" id="{C094DF35-2131-44F1-9B81-D78213232E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78"/>
          <a:stretch/>
        </p:blipFill>
        <p:spPr bwMode="auto">
          <a:xfrm>
            <a:off x="613813" y="2841969"/>
            <a:ext cx="1696865" cy="169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8266BE0C-F30C-4400-9FB8-74E748316884}"/>
              </a:ext>
            </a:extLst>
          </p:cNvPr>
          <p:cNvSpPr txBox="1"/>
          <p:nvPr/>
        </p:nvSpPr>
        <p:spPr>
          <a:xfrm>
            <a:off x="713064" y="4644708"/>
            <a:ext cx="14945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Patient</a:t>
            </a:r>
          </a:p>
          <a:p>
            <a:pPr algn="ctr"/>
            <a:r>
              <a:rPr lang="en-SG" dirty="0"/>
              <a:t>(</a:t>
            </a:r>
            <a:r>
              <a:rPr lang="en-SG" b="1" dirty="0"/>
              <a:t>Depression</a:t>
            </a:r>
            <a:r>
              <a:rPr lang="en-SG" dirty="0"/>
              <a:t> or </a:t>
            </a:r>
            <a:r>
              <a:rPr lang="en-SG" b="1" dirty="0"/>
              <a:t>Bipolar Disorder</a:t>
            </a:r>
            <a:r>
              <a:rPr lang="en-SG" dirty="0"/>
              <a:t>)</a:t>
            </a: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A893B403-D8D6-4631-AC21-90841F595F01}"/>
              </a:ext>
            </a:extLst>
          </p:cNvPr>
          <p:cNvGrpSpPr/>
          <p:nvPr/>
        </p:nvGrpSpPr>
        <p:grpSpPr>
          <a:xfrm>
            <a:off x="2455964" y="2045862"/>
            <a:ext cx="2669709" cy="4550522"/>
            <a:chOff x="2455964" y="2045862"/>
            <a:chExt cx="2669709" cy="4550522"/>
          </a:xfrm>
        </p:grpSpPr>
        <p:pic>
          <p:nvPicPr>
            <p:cNvPr id="3" name="Picture 4" descr="Robot icon. bot sign design. chatbot symbol concept. voice support service  bot. online support bot. vector stock illustration. | Premium Vector">
              <a:extLst>
                <a:ext uri="{FF2B5EF4-FFF2-40B4-BE49-F238E27FC236}">
                  <a16:creationId xmlns:a16="http://schemas.microsoft.com/office/drawing/2014/main" id="{AA89E41F-83E1-425A-953D-0BCD580A75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03639" y="4199653"/>
              <a:ext cx="1628775" cy="162877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0" name="Picture 6" descr="Facebook Messenger (for Android) Review | PCMag">
              <a:extLst>
                <a:ext uri="{FF2B5EF4-FFF2-40B4-BE49-F238E27FC236}">
                  <a16:creationId xmlns:a16="http://schemas.microsoft.com/office/drawing/2014/main" id="{AA1481D4-D6CF-42C7-8069-9F70C330ED9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03639" y="2045862"/>
              <a:ext cx="1628775" cy="9166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4" name="Picture 10" descr="WhatsApp Pay gets Request Money feature on Android: How to use it - The  Financial Express">
              <a:extLst>
                <a:ext uri="{FF2B5EF4-FFF2-40B4-BE49-F238E27FC236}">
                  <a16:creationId xmlns:a16="http://schemas.microsoft.com/office/drawing/2014/main" id="{71D67D4A-BCD1-4C5E-846B-75AA7DA0A39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903638" y="3220957"/>
              <a:ext cx="1628775" cy="108585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Arrow: Right 6">
              <a:extLst>
                <a:ext uri="{FF2B5EF4-FFF2-40B4-BE49-F238E27FC236}">
                  <a16:creationId xmlns:a16="http://schemas.microsoft.com/office/drawing/2014/main" id="{5A3F6267-84F6-4B95-B153-C7F2A526ADAF}"/>
                </a:ext>
              </a:extLst>
            </p:cNvPr>
            <p:cNvSpPr/>
            <p:nvPr/>
          </p:nvSpPr>
          <p:spPr>
            <a:xfrm>
              <a:off x="2455964" y="3549573"/>
              <a:ext cx="447675" cy="390525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222E0616-F44B-4F0F-B7DC-CA9BF88D7763}"/>
                </a:ext>
              </a:extLst>
            </p:cNvPr>
            <p:cNvSpPr txBox="1"/>
            <p:nvPr/>
          </p:nvSpPr>
          <p:spPr>
            <a:xfrm>
              <a:off x="2455964" y="5673054"/>
              <a:ext cx="266970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b="1" dirty="0"/>
                <a:t>Patient message mental health organisation for support</a:t>
              </a:r>
              <a:endParaRPr lang="en-SG" dirty="0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44987B78-EB35-4144-8A9C-D0469FAF82C8}"/>
              </a:ext>
            </a:extLst>
          </p:cNvPr>
          <p:cNvGrpSpPr/>
          <p:nvPr/>
        </p:nvGrpSpPr>
        <p:grpSpPr>
          <a:xfrm>
            <a:off x="8849632" y="873485"/>
            <a:ext cx="3277773" cy="5389279"/>
            <a:chOff x="8849632" y="873485"/>
            <a:chExt cx="3277773" cy="5389279"/>
          </a:xfrm>
        </p:grpSpPr>
        <p:pic>
          <p:nvPicPr>
            <p:cNvPr id="1040" name="Picture 16" descr="Online Counseling - Thrive Wellbeing Centre | Dubai UAE">
              <a:extLst>
                <a:ext uri="{FF2B5EF4-FFF2-40B4-BE49-F238E27FC236}">
                  <a16:creationId xmlns:a16="http://schemas.microsoft.com/office/drawing/2014/main" id="{288A9F97-7749-4828-8D8E-0B7B62E29D2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60778" y="873485"/>
              <a:ext cx="2676088" cy="26760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42" name="Picture 18" descr="How Much Does Online Therapy Cost? - PlushCare">
              <a:extLst>
                <a:ext uri="{FF2B5EF4-FFF2-40B4-BE49-F238E27FC236}">
                  <a16:creationId xmlns:a16="http://schemas.microsoft.com/office/drawing/2014/main" id="{161525E0-06B6-4419-9C19-D1F8EAF5605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9160778" y="3940098"/>
              <a:ext cx="2966627" cy="202389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9" name="Arrow: Right 8">
              <a:extLst>
                <a:ext uri="{FF2B5EF4-FFF2-40B4-BE49-F238E27FC236}">
                  <a16:creationId xmlns:a16="http://schemas.microsoft.com/office/drawing/2014/main" id="{92747A74-460D-4B25-87F8-CB51501527C1}"/>
                </a:ext>
              </a:extLst>
            </p:cNvPr>
            <p:cNvSpPr/>
            <p:nvPr/>
          </p:nvSpPr>
          <p:spPr>
            <a:xfrm rot="19824787">
              <a:off x="8849632" y="2589260"/>
              <a:ext cx="447675" cy="390525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0" name="Arrow: Right 9">
              <a:extLst>
                <a:ext uri="{FF2B5EF4-FFF2-40B4-BE49-F238E27FC236}">
                  <a16:creationId xmlns:a16="http://schemas.microsoft.com/office/drawing/2014/main" id="{3AE22860-C216-4947-B667-D2E22C02F3B3}"/>
                </a:ext>
              </a:extLst>
            </p:cNvPr>
            <p:cNvSpPr/>
            <p:nvPr/>
          </p:nvSpPr>
          <p:spPr>
            <a:xfrm rot="1869500">
              <a:off x="8851149" y="4376208"/>
              <a:ext cx="447675" cy="390525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8405CA7F-68BA-4E41-8143-36CADDB7641C}"/>
                </a:ext>
              </a:extLst>
            </p:cNvPr>
            <p:cNvSpPr txBox="1"/>
            <p:nvPr/>
          </p:nvSpPr>
          <p:spPr>
            <a:xfrm>
              <a:off x="9225880" y="3324837"/>
              <a:ext cx="2669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b="1" dirty="0"/>
                <a:t>Depression patient support</a:t>
              </a:r>
              <a:endParaRPr lang="en-SG" dirty="0"/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A8451A6-2C5E-4CA3-A46F-A23947D844D4}"/>
                </a:ext>
              </a:extLst>
            </p:cNvPr>
            <p:cNvSpPr txBox="1"/>
            <p:nvPr/>
          </p:nvSpPr>
          <p:spPr>
            <a:xfrm>
              <a:off x="9309236" y="5893432"/>
              <a:ext cx="266970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b="1" dirty="0"/>
                <a:t>Bipolar patient support</a:t>
              </a:r>
              <a:endParaRPr lang="en-SG" dirty="0"/>
            </a:p>
          </p:txBody>
        </p:sp>
      </p:grpSp>
      <p:grpSp>
        <p:nvGrpSpPr>
          <p:cNvPr id="6" name="Group 5">
            <a:extLst>
              <a:ext uri="{FF2B5EF4-FFF2-40B4-BE49-F238E27FC236}">
                <a16:creationId xmlns:a16="http://schemas.microsoft.com/office/drawing/2014/main" id="{ADE504DC-4860-43B3-8E46-B18858E261C5}"/>
              </a:ext>
            </a:extLst>
          </p:cNvPr>
          <p:cNvGrpSpPr/>
          <p:nvPr/>
        </p:nvGrpSpPr>
        <p:grpSpPr>
          <a:xfrm>
            <a:off x="4328702" y="2570878"/>
            <a:ext cx="4197131" cy="3102176"/>
            <a:chOff x="4328702" y="2570878"/>
            <a:chExt cx="4197131" cy="3102176"/>
          </a:xfrm>
        </p:grpSpPr>
        <p:pic>
          <p:nvPicPr>
            <p:cNvPr id="2" name="Picture 2" descr="8 Best Customer Service Practices Every Company Should Adopt | CommBox  (BumpYard)">
              <a:extLst>
                <a:ext uri="{FF2B5EF4-FFF2-40B4-BE49-F238E27FC236}">
                  <a16:creationId xmlns:a16="http://schemas.microsoft.com/office/drawing/2014/main" id="{4A0A239D-573B-4542-A44E-7E7C84D149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967414" y="2570878"/>
              <a:ext cx="3558419" cy="208501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4B9E9EA-5B28-4E77-85CA-C093FC0CF51C}"/>
                </a:ext>
              </a:extLst>
            </p:cNvPr>
            <p:cNvSpPr txBox="1"/>
            <p:nvPr/>
          </p:nvSpPr>
          <p:spPr>
            <a:xfrm>
              <a:off x="5470925" y="4749724"/>
              <a:ext cx="266970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b="1" dirty="0"/>
                <a:t>Patient support unit channel patient to the right team for follow up</a:t>
              </a:r>
              <a:endParaRPr lang="en-SG" dirty="0"/>
            </a:p>
          </p:txBody>
        </p:sp>
        <p:sp>
          <p:nvSpPr>
            <p:cNvPr id="8" name="Arrow: Right 7">
              <a:extLst>
                <a:ext uri="{FF2B5EF4-FFF2-40B4-BE49-F238E27FC236}">
                  <a16:creationId xmlns:a16="http://schemas.microsoft.com/office/drawing/2014/main" id="{B2B731D7-31E0-423D-9B50-5442460BD35B}"/>
                </a:ext>
              </a:extLst>
            </p:cNvPr>
            <p:cNvSpPr/>
            <p:nvPr/>
          </p:nvSpPr>
          <p:spPr>
            <a:xfrm>
              <a:off x="4328702" y="3568619"/>
              <a:ext cx="447675" cy="390525"/>
            </a:xfrm>
            <a:prstGeom prst="right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14540614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604273"/>
            <a:ext cx="7978227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Problem Statement</a:t>
            </a:r>
          </a:p>
          <a:p>
            <a:endParaRPr lang="en-US" sz="3200" b="0" i="1" dirty="0"/>
          </a:p>
          <a:p>
            <a:r>
              <a:rPr lang="en-US" sz="3200" b="0" i="1" dirty="0"/>
              <a:t>Desired outcome</a:t>
            </a:r>
          </a:p>
        </p:txBody>
      </p:sp>
      <p:pic>
        <p:nvPicPr>
          <p:cNvPr id="3" name="Picture 4" descr="Robot icon. bot sign design. chatbot symbol concept. voice support service  bot. online support bot. vector stock illustration. | Premium Vector">
            <a:extLst>
              <a:ext uri="{FF2B5EF4-FFF2-40B4-BE49-F238E27FC236}">
                <a16:creationId xmlns:a16="http://schemas.microsoft.com/office/drawing/2014/main" id="{AA89E41F-83E1-425A-953D-0BCD580A7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639" y="4199653"/>
            <a:ext cx="1628775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cebook Messenger (for Android) Review | PCMag">
            <a:extLst>
              <a:ext uri="{FF2B5EF4-FFF2-40B4-BE49-F238E27FC236}">
                <a16:creationId xmlns:a16="http://schemas.microsoft.com/office/drawing/2014/main" id="{AA1481D4-D6CF-42C7-8069-9F70C330E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639" y="2045862"/>
            <a:ext cx="1628775" cy="916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WhatsApp Pay gets Request Money feature on Android: How to use it - The  Financial Express">
            <a:extLst>
              <a:ext uri="{FF2B5EF4-FFF2-40B4-BE49-F238E27FC236}">
                <a16:creationId xmlns:a16="http://schemas.microsoft.com/office/drawing/2014/main" id="{71D67D4A-BCD1-4C5E-846B-75AA7DA0A3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638" y="3220957"/>
            <a:ext cx="1628775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Depression woman sit on the floor Royalty Free Vector Image">
            <a:extLst>
              <a:ext uri="{FF2B5EF4-FFF2-40B4-BE49-F238E27FC236}">
                <a16:creationId xmlns:a16="http://schemas.microsoft.com/office/drawing/2014/main" id="{C094DF35-2131-44F1-9B81-D78213232E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78"/>
          <a:stretch/>
        </p:blipFill>
        <p:spPr bwMode="auto">
          <a:xfrm>
            <a:off x="613813" y="2841969"/>
            <a:ext cx="1696865" cy="169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5A3F6267-84F6-4B95-B153-C7F2A526ADAF}"/>
              </a:ext>
            </a:extLst>
          </p:cNvPr>
          <p:cNvSpPr/>
          <p:nvPr/>
        </p:nvSpPr>
        <p:spPr>
          <a:xfrm>
            <a:off x="2455964" y="3549573"/>
            <a:ext cx="447675" cy="39052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B2B731D7-31E0-423D-9B50-5442460BD35B}"/>
              </a:ext>
            </a:extLst>
          </p:cNvPr>
          <p:cNvSpPr/>
          <p:nvPr/>
        </p:nvSpPr>
        <p:spPr>
          <a:xfrm>
            <a:off x="4328702" y="3568619"/>
            <a:ext cx="447675" cy="39052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040" name="Picture 16" descr="Online Counseling - Thrive Wellbeing Centre | Dubai UAE">
            <a:extLst>
              <a:ext uri="{FF2B5EF4-FFF2-40B4-BE49-F238E27FC236}">
                <a16:creationId xmlns:a16="http://schemas.microsoft.com/office/drawing/2014/main" id="{288A9F97-7749-4828-8D8E-0B7B62E29D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0778" y="873485"/>
            <a:ext cx="2676088" cy="267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ow Much Does Online Therapy Cost? - PlushCare">
            <a:extLst>
              <a:ext uri="{FF2B5EF4-FFF2-40B4-BE49-F238E27FC236}">
                <a16:creationId xmlns:a16="http://schemas.microsoft.com/office/drawing/2014/main" id="{161525E0-06B6-4419-9C19-D1F8EAF560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0778" y="3940098"/>
            <a:ext cx="2966627" cy="2023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92747A74-460D-4B25-87F8-CB51501527C1}"/>
              </a:ext>
            </a:extLst>
          </p:cNvPr>
          <p:cNvSpPr/>
          <p:nvPr/>
        </p:nvSpPr>
        <p:spPr>
          <a:xfrm rot="19824787">
            <a:off x="8849632" y="2589260"/>
            <a:ext cx="447675" cy="39052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3AE22860-C216-4947-B667-D2E22C02F3B3}"/>
              </a:ext>
            </a:extLst>
          </p:cNvPr>
          <p:cNvSpPr/>
          <p:nvPr/>
        </p:nvSpPr>
        <p:spPr>
          <a:xfrm rot="1869500">
            <a:off x="8851149" y="4376208"/>
            <a:ext cx="447675" cy="39052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6BE0C-F30C-4400-9FB8-74E748316884}"/>
              </a:ext>
            </a:extLst>
          </p:cNvPr>
          <p:cNvSpPr txBox="1"/>
          <p:nvPr/>
        </p:nvSpPr>
        <p:spPr>
          <a:xfrm>
            <a:off x="713064" y="4644708"/>
            <a:ext cx="14945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Patient</a:t>
            </a:r>
          </a:p>
          <a:p>
            <a:pPr algn="ctr"/>
            <a:r>
              <a:rPr lang="en-SG" dirty="0"/>
              <a:t>(</a:t>
            </a:r>
            <a:r>
              <a:rPr lang="en-SG" b="1" dirty="0"/>
              <a:t>Depression</a:t>
            </a:r>
            <a:r>
              <a:rPr lang="en-SG" dirty="0"/>
              <a:t> or </a:t>
            </a:r>
            <a:r>
              <a:rPr lang="en-SG" b="1" dirty="0"/>
              <a:t>Bipolar Disorder</a:t>
            </a:r>
            <a:r>
              <a:rPr lang="en-SG" dirty="0"/>
              <a:t>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2E0616-F44B-4F0F-B7DC-CA9BF88D7763}"/>
              </a:ext>
            </a:extLst>
          </p:cNvPr>
          <p:cNvSpPr txBox="1"/>
          <p:nvPr/>
        </p:nvSpPr>
        <p:spPr>
          <a:xfrm>
            <a:off x="2455964" y="5673054"/>
            <a:ext cx="26697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Patient message mental health organisation for support</a:t>
            </a:r>
            <a:endParaRPr lang="en-SG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15ADB368-64C9-4C35-8B47-E79C3FE3B3BF}"/>
              </a:ext>
            </a:extLst>
          </p:cNvPr>
          <p:cNvGrpSpPr/>
          <p:nvPr/>
        </p:nvGrpSpPr>
        <p:grpSpPr>
          <a:xfrm>
            <a:off x="5525202" y="5026892"/>
            <a:ext cx="3082254" cy="1696260"/>
            <a:chOff x="5525202" y="5026892"/>
            <a:chExt cx="3082254" cy="1696260"/>
          </a:xfrm>
        </p:grpSpPr>
        <p:pic>
          <p:nvPicPr>
            <p:cNvPr id="2" name="Picture 2" descr="8 Best Customer Service Practices Every Company Should Adopt | CommBox  (BumpYard)">
              <a:extLst>
                <a:ext uri="{FF2B5EF4-FFF2-40B4-BE49-F238E27FC236}">
                  <a16:creationId xmlns:a16="http://schemas.microsoft.com/office/drawing/2014/main" id="{4A0A239D-573B-4542-A44E-7E7C84D149B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22568" y="5026892"/>
              <a:ext cx="1917083" cy="112329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4B9E9EA-5B28-4E77-85CA-C093FC0CF51C}"/>
                </a:ext>
              </a:extLst>
            </p:cNvPr>
            <p:cNvSpPr txBox="1"/>
            <p:nvPr/>
          </p:nvSpPr>
          <p:spPr>
            <a:xfrm>
              <a:off x="5525202" y="6138377"/>
              <a:ext cx="3082254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SG" sz="1600" i="1" dirty="0"/>
                <a:t>Patient support can focused on other tasks to boost productivity</a:t>
              </a:r>
            </a:p>
          </p:txBody>
        </p:sp>
      </p:grpSp>
      <p:sp>
        <p:nvSpPr>
          <p:cNvPr id="15" name="TextBox 14">
            <a:extLst>
              <a:ext uri="{FF2B5EF4-FFF2-40B4-BE49-F238E27FC236}">
                <a16:creationId xmlns:a16="http://schemas.microsoft.com/office/drawing/2014/main" id="{8405CA7F-68BA-4E41-8143-36CADDB7641C}"/>
              </a:ext>
            </a:extLst>
          </p:cNvPr>
          <p:cNvSpPr txBox="1"/>
          <p:nvPr/>
        </p:nvSpPr>
        <p:spPr>
          <a:xfrm>
            <a:off x="9225880" y="3324837"/>
            <a:ext cx="266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Depression patient support</a:t>
            </a:r>
            <a:endParaRPr lang="en-SG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8451A6-2C5E-4CA3-A46F-A23947D844D4}"/>
              </a:ext>
            </a:extLst>
          </p:cNvPr>
          <p:cNvSpPr txBox="1"/>
          <p:nvPr/>
        </p:nvSpPr>
        <p:spPr>
          <a:xfrm>
            <a:off x="9309236" y="5893432"/>
            <a:ext cx="266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Bipolar patient support</a:t>
            </a:r>
            <a:endParaRPr lang="en-S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2B7517-3843-4C40-99C3-81B60055B6C5}"/>
              </a:ext>
            </a:extLst>
          </p:cNvPr>
          <p:cNvSpPr txBox="1"/>
          <p:nvPr/>
        </p:nvSpPr>
        <p:spPr>
          <a:xfrm>
            <a:off x="5344310" y="2699597"/>
            <a:ext cx="318946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SG" sz="3600" b="1" dirty="0">
                <a:solidFill>
                  <a:schemeClr val="accent1"/>
                </a:solidFill>
              </a:rPr>
              <a:t>TEXT </a:t>
            </a:r>
          </a:p>
          <a:p>
            <a:pPr algn="ctr"/>
            <a:r>
              <a:rPr lang="en-SG" sz="3600" b="1" dirty="0">
                <a:solidFill>
                  <a:schemeClr val="accent1"/>
                </a:solidFill>
              </a:rPr>
              <a:t>CLASSIFICATION </a:t>
            </a:r>
          </a:p>
          <a:p>
            <a:pPr algn="ctr"/>
            <a:r>
              <a:rPr lang="en-SG" sz="3600" b="1" dirty="0">
                <a:solidFill>
                  <a:schemeClr val="accent1"/>
                </a:solidFill>
              </a:rPr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16607001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37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8A43D1BB-3192-49F2-8A20-52AABBB3801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SG" sz="2400" dirty="0"/>
              <a:t>Depression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BE4E8C-37D0-4DAF-B37F-C332585457A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SG" sz="2400" dirty="0"/>
              <a:t>Bipolar Disorder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F14AA2-FD0E-42F2-A545-2CB81012D6A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Feelings of </a:t>
            </a:r>
            <a:r>
              <a:rPr lang="en-US" sz="2000" b="1" dirty="0"/>
              <a:t>sadness</a:t>
            </a:r>
            <a:r>
              <a:rPr lang="en-US" sz="2000" dirty="0"/>
              <a:t>, loss, or anger that interfere with a person’s everyday activities.</a:t>
            </a:r>
            <a:endParaRPr lang="en-SG" sz="20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1E23DE-60D2-46FA-9A42-F6D205C2B06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>
            <a:normAutofit/>
          </a:bodyPr>
          <a:lstStyle/>
          <a:p>
            <a:r>
              <a:rPr lang="en-US" sz="1800" b="1" dirty="0"/>
              <a:t>Extreme changes in mood </a:t>
            </a:r>
            <a:r>
              <a:rPr lang="en-US" sz="1800" dirty="0"/>
              <a:t>from </a:t>
            </a:r>
            <a:r>
              <a:rPr lang="en-US" sz="1800" b="1" dirty="0"/>
              <a:t>high to low</a:t>
            </a:r>
            <a:r>
              <a:rPr lang="en-US" sz="1800" dirty="0"/>
              <a:t>, and from </a:t>
            </a:r>
            <a:r>
              <a:rPr lang="en-US" sz="1800" b="1" dirty="0"/>
              <a:t>low to high</a:t>
            </a:r>
          </a:p>
          <a:p>
            <a:r>
              <a:rPr lang="en-US" sz="1800" dirty="0"/>
              <a:t>Highs are periods of </a:t>
            </a:r>
            <a:r>
              <a:rPr lang="en-US" sz="1800" b="1" dirty="0"/>
              <a:t>mania</a:t>
            </a:r>
            <a:r>
              <a:rPr lang="en-US" sz="1800" dirty="0"/>
              <a:t>, while lows are periods of </a:t>
            </a:r>
            <a:r>
              <a:rPr lang="en-US" sz="1800" b="1" dirty="0"/>
              <a:t>depression</a:t>
            </a:r>
            <a:r>
              <a:rPr lang="en-US" sz="1800" dirty="0"/>
              <a:t>. </a:t>
            </a:r>
            <a:endParaRPr lang="en-SG" sz="1800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A8A9C4EE-82D5-463A-BE46-799ECE1E36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SG" dirty="0"/>
              <a:t>Depression vs  Bipolar Disorder</a:t>
            </a:r>
          </a:p>
        </p:txBody>
      </p:sp>
    </p:spTree>
    <p:extLst>
      <p:ext uri="{BB962C8B-B14F-4D97-AF65-F5344CB8AC3E}">
        <p14:creationId xmlns:p14="http://schemas.microsoft.com/office/powerpoint/2010/main" val="1473908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734" r="31523"/>
          <a:stretch/>
        </p:blipFill>
        <p:spPr>
          <a:xfrm>
            <a:off x="0" y="3428990"/>
            <a:ext cx="4751614" cy="3429009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4A0257C-3D98-4E46-86D3-1B752C837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Data Collection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B1292A-975D-418D-86AF-8C3CD2A23A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454611" y="226307"/>
            <a:ext cx="6440977" cy="2449548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The data used to build the text classifier were extracted from the </a:t>
            </a:r>
            <a:r>
              <a:rPr lang="en-US" sz="2000" b="1" i="1" dirty="0">
                <a:solidFill>
                  <a:schemeClr val="tx2"/>
                </a:solidFill>
              </a:rPr>
              <a:t>Reddit API</a:t>
            </a:r>
            <a:r>
              <a:rPr lang="en-US" sz="2000" dirty="0">
                <a:solidFill>
                  <a:schemeClr val="tx2"/>
                </a:solidFill>
              </a:rPr>
              <a:t>. Specifically, data were scrapped posts in 2 subreddits, namely:</a:t>
            </a:r>
          </a:p>
          <a:p>
            <a:r>
              <a:rPr lang="en-US" sz="2000" dirty="0">
                <a:solidFill>
                  <a:schemeClr val="tx2"/>
                </a:solidFill>
              </a:rPr>
              <a:t>1. </a:t>
            </a:r>
            <a:r>
              <a:rPr lang="en-US" sz="2000" dirty="0">
                <a:solidFill>
                  <a:schemeClr val="accent2">
                    <a:lumMod val="90000"/>
                    <a:lumOff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r/depression</a:t>
            </a:r>
            <a:r>
              <a:rPr lang="en-US" sz="20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and </a:t>
            </a:r>
          </a:p>
          <a:p>
            <a:r>
              <a:rPr lang="en-US" sz="2000" dirty="0">
                <a:solidFill>
                  <a:schemeClr val="tx2"/>
                </a:solidFill>
              </a:rPr>
              <a:t>2. </a:t>
            </a:r>
            <a:r>
              <a:rPr lang="en-US" sz="2000" dirty="0">
                <a:solidFill>
                  <a:schemeClr val="accent2">
                    <a:lumMod val="90000"/>
                    <a:lumOff val="1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r/bipolar</a:t>
            </a:r>
            <a:endParaRPr lang="en-US" sz="2000" dirty="0"/>
          </a:p>
          <a:p>
            <a:r>
              <a:rPr lang="en-US" sz="2000" dirty="0"/>
              <a:t>The </a:t>
            </a:r>
            <a:r>
              <a:rPr lang="en-US" sz="2000" b="1" i="1" dirty="0"/>
              <a:t>‘</a:t>
            </a:r>
            <a:r>
              <a:rPr lang="en-US" sz="2000" b="1" i="1" dirty="0" err="1"/>
              <a:t>selftext</a:t>
            </a:r>
            <a:r>
              <a:rPr lang="en-US" sz="2000" b="1" i="1" dirty="0"/>
              <a:t>’ </a:t>
            </a:r>
            <a:r>
              <a:rPr lang="en-US" sz="2000" dirty="0"/>
              <a:t>is used to build the text classification model.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EC7039A-0D1C-4770-91E6-53C15BF2BCB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6693"/>
          <a:stretch/>
        </p:blipFill>
        <p:spPr>
          <a:xfrm>
            <a:off x="6282408" y="2675855"/>
            <a:ext cx="3834716" cy="2647443"/>
          </a:xfrm>
          <a:prstGeom prst="rect">
            <a:avLst/>
          </a:prstGeom>
          <a:ln>
            <a:solidFill>
              <a:schemeClr val="bg1">
                <a:lumMod val="75000"/>
              </a:schemeClr>
            </a:solidFill>
          </a:ln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4A74D1E-EFB8-40C1-9160-5987C98C1CF5}"/>
              </a:ext>
            </a:extLst>
          </p:cNvPr>
          <p:cNvSpPr txBox="1"/>
          <p:nvPr/>
        </p:nvSpPr>
        <p:spPr>
          <a:xfrm>
            <a:off x="5527079" y="2666523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title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178FE5-2861-41E1-91C7-8391ECDF640F}"/>
              </a:ext>
            </a:extLst>
          </p:cNvPr>
          <p:cNvSpPr txBox="1"/>
          <p:nvPr/>
        </p:nvSpPr>
        <p:spPr>
          <a:xfrm>
            <a:off x="5214173" y="4041213"/>
            <a:ext cx="86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 err="1"/>
              <a:t>selftext</a:t>
            </a:r>
            <a:endParaRPr lang="en-SG" dirty="0"/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D9720855-D4BB-4F2F-853D-C00B2FFDE234}"/>
              </a:ext>
            </a:extLst>
          </p:cNvPr>
          <p:cNvSpPr/>
          <p:nvPr/>
        </p:nvSpPr>
        <p:spPr>
          <a:xfrm>
            <a:off x="6174583" y="2675855"/>
            <a:ext cx="72000" cy="3600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A4BDE453-9ED8-42BC-B75B-2D16DFF3A108}"/>
              </a:ext>
            </a:extLst>
          </p:cNvPr>
          <p:cNvSpPr/>
          <p:nvPr/>
        </p:nvSpPr>
        <p:spPr>
          <a:xfrm>
            <a:off x="6182114" y="3183099"/>
            <a:ext cx="72000" cy="19800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9CE46676-6DAE-4984-A26E-55125A9ABDBE}"/>
              </a:ext>
            </a:extLst>
          </p:cNvPr>
          <p:cNvGrpSpPr/>
          <p:nvPr/>
        </p:nvGrpSpPr>
        <p:grpSpPr>
          <a:xfrm>
            <a:off x="5630086" y="5350098"/>
            <a:ext cx="5787901" cy="1308395"/>
            <a:chOff x="5630086" y="5350098"/>
            <a:chExt cx="5787901" cy="1308395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66A30FF-C906-4EB2-87BD-3B64231C442D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155810" y="5350098"/>
              <a:ext cx="5262177" cy="1308395"/>
            </a:xfrm>
            <a:prstGeom prst="rect">
              <a:avLst/>
            </a:prstGeom>
          </p:spPr>
        </p:pic>
        <p:sp>
          <p:nvSpPr>
            <p:cNvPr id="3" name="Arrow: Bent-Up 2">
              <a:extLst>
                <a:ext uri="{FF2B5EF4-FFF2-40B4-BE49-F238E27FC236}">
                  <a16:creationId xmlns:a16="http://schemas.microsoft.com/office/drawing/2014/main" id="{7170F2C0-11DE-4528-A860-551BFED8312E}"/>
                </a:ext>
              </a:extLst>
            </p:cNvPr>
            <p:cNvSpPr/>
            <p:nvPr/>
          </p:nvSpPr>
          <p:spPr>
            <a:xfrm rot="5400000">
              <a:off x="5634651" y="5542946"/>
              <a:ext cx="456784" cy="465914"/>
            </a:xfrm>
            <a:prstGeom prst="bentUpArrow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SG"/>
            </a:p>
          </p:txBody>
        </p:sp>
      </p:grpSp>
    </p:spTree>
    <p:extLst>
      <p:ext uri="{BB962C8B-B14F-4D97-AF65-F5344CB8AC3E}">
        <p14:creationId xmlns:p14="http://schemas.microsoft.com/office/powerpoint/2010/main" val="2687958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FCC6D1-213C-4A86-A2D0-742E15438C0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063326" y="1074809"/>
            <a:ext cx="4632645" cy="3770146"/>
          </a:xfrm>
        </p:spPr>
        <p:txBody>
          <a:bodyPr anchor="t">
            <a:normAutofit/>
          </a:bodyPr>
          <a:lstStyle/>
          <a:p>
            <a:r>
              <a:rPr lang="en-US" sz="2000" dirty="0"/>
              <a:t>Data were cleaned to: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Remove duplicates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Remove posts without text (e.g. posts with only image or video)</a:t>
            </a:r>
          </a:p>
          <a:p>
            <a:endParaRPr lang="en-US" sz="2000" dirty="0"/>
          </a:p>
          <a:p>
            <a:r>
              <a:rPr lang="en-US" sz="2000" dirty="0"/>
              <a:t>After cleaning, the dataset contains:</a:t>
            </a:r>
          </a:p>
          <a:p>
            <a:endParaRPr lang="en-US" sz="2000" dirty="0"/>
          </a:p>
          <a:p>
            <a:r>
              <a:rPr lang="en-US" sz="2000" dirty="0"/>
              <a:t> 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DBE169-BA91-4B17-9AF2-4BAD528BE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Data Cleaning</a:t>
            </a:r>
          </a:p>
        </p:txBody>
      </p:sp>
      <p:pic>
        <p:nvPicPr>
          <p:cNvPr id="41" name="Picture Placeholder 40" title="Decorative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13860" t="-15649" r="-14314" b="-12525"/>
          <a:stretch/>
        </p:blipFill>
        <p:spPr>
          <a:xfrm>
            <a:off x="6365449" y="1014167"/>
            <a:ext cx="697877" cy="697877"/>
          </a:xfrm>
          <a:prstGeom prst="rect">
            <a:avLst/>
          </a:prstGeom>
        </p:spPr>
      </p:pic>
      <p:graphicFrame>
        <p:nvGraphicFramePr>
          <p:cNvPr id="24" name="Table 24">
            <a:extLst>
              <a:ext uri="{FF2B5EF4-FFF2-40B4-BE49-F238E27FC236}">
                <a16:creationId xmlns:a16="http://schemas.microsoft.com/office/drawing/2014/main" id="{7C07D9BA-2F1D-4834-B9F5-348675F8F5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846363"/>
              </p:ext>
            </p:extLst>
          </p:nvPr>
        </p:nvGraphicFramePr>
        <p:xfrm>
          <a:off x="7114193" y="3906557"/>
          <a:ext cx="4254392" cy="118872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265455">
                  <a:extLst>
                    <a:ext uri="{9D8B030D-6E8A-4147-A177-3AD203B41FA5}">
                      <a16:colId xmlns:a16="http://schemas.microsoft.com/office/drawing/2014/main" val="1099815637"/>
                    </a:ext>
                  </a:extLst>
                </a:gridCol>
                <a:gridCol w="1988937">
                  <a:extLst>
                    <a:ext uri="{9D8B030D-6E8A-4147-A177-3AD203B41FA5}">
                      <a16:colId xmlns:a16="http://schemas.microsoft.com/office/drawing/2014/main" val="34891203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sz="2000" dirty="0"/>
                        <a:t>Subreddit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000" dirty="0"/>
                        <a:t>Number of posts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29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2000" b="1" dirty="0"/>
                        <a:t>Depression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000" dirty="0"/>
                        <a:t>976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3225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2000" b="1" dirty="0"/>
                        <a:t>Bipolar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000" dirty="0"/>
                        <a:t>856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96209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08697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B58A99D-A5DD-491E-985A-816DED8F0E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666875"/>
            <a:ext cx="6096000" cy="3302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C8E8BFF-42BA-4D83-8CD1-5304DA1F8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66875"/>
            <a:ext cx="6096000" cy="3302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604273"/>
            <a:ext cx="7978227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Initial EDA: Word Cloud 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8723BC66-9004-4EAC-8862-417399E0C932}"/>
              </a:ext>
            </a:extLst>
          </p:cNvPr>
          <p:cNvSpPr txBox="1">
            <a:spLocks/>
          </p:cNvSpPr>
          <p:nvPr/>
        </p:nvSpPr>
        <p:spPr>
          <a:xfrm>
            <a:off x="224660" y="5191125"/>
            <a:ext cx="11467625" cy="1285175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u="sng" dirty="0"/>
              <a:t>Observations:</a:t>
            </a:r>
          </a:p>
          <a:p>
            <a:r>
              <a:rPr lang="en-US" sz="1800" dirty="0"/>
              <a:t>Similar words – expected as there are some similarities to the conditions</a:t>
            </a:r>
          </a:p>
          <a:p>
            <a:r>
              <a:rPr lang="en-US" sz="1800" dirty="0"/>
              <a:t>Need to identify the common words between the 2 subreddits and remove them</a:t>
            </a:r>
          </a:p>
        </p:txBody>
      </p:sp>
    </p:spTree>
    <p:extLst>
      <p:ext uri="{BB962C8B-B14F-4D97-AF65-F5344CB8AC3E}">
        <p14:creationId xmlns:p14="http://schemas.microsoft.com/office/powerpoint/2010/main" val="26625686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ICK TO ADD TITLE" id="{634D9E51-4949-4732-B929-C29E3E42414E}" vid="{5842DBD6-7D6C-4C1A-8AA9-69FB39037E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sophisticated presentation</Template>
  <TotalTime>495</TotalTime>
  <Words>1107</Words>
  <Application>Microsoft Office PowerPoint</Application>
  <PresentationFormat>Widescreen</PresentationFormat>
  <Paragraphs>244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8" baseType="lpstr">
      <vt:lpstr>Arial</vt:lpstr>
      <vt:lpstr>Calibri</vt:lpstr>
      <vt:lpstr>Calibri Light</vt:lpstr>
      <vt:lpstr>Constantia</vt:lpstr>
      <vt:lpstr>Corbel</vt:lpstr>
      <vt:lpstr>Helvetica Light</vt:lpstr>
      <vt:lpstr>Raleway</vt:lpstr>
      <vt:lpstr>Office Theme</vt:lpstr>
      <vt:lpstr>TEXT CLASSIFIER  FOR MENTAL HEALTH PATIENT SUPPORT</vt:lpstr>
      <vt:lpstr>Agenda </vt:lpstr>
      <vt:lpstr>Problem Statement</vt:lpstr>
      <vt:lpstr>PowerPoint Presentation</vt:lpstr>
      <vt:lpstr>PowerPoint Presentation</vt:lpstr>
      <vt:lpstr>Depression vs  Bipolar Disorder</vt:lpstr>
      <vt:lpstr>Data Collection</vt:lpstr>
      <vt:lpstr>Data Cleaning</vt:lpstr>
      <vt:lpstr>PowerPoint Presentation</vt:lpstr>
      <vt:lpstr>PowerPoint Presentation</vt:lpstr>
      <vt:lpstr>PowerPoint Presentation</vt:lpstr>
      <vt:lpstr>Modelling &amp;  Model Evaluation</vt:lpstr>
      <vt:lpstr>Modelling &amp;  Model Evaluation</vt:lpstr>
      <vt:lpstr>Modelling &amp;  Model Evaluation</vt:lpstr>
      <vt:lpstr>Modelling &amp;  Model Evaluation</vt:lpstr>
      <vt:lpstr>PowerPoint Presentation</vt:lpstr>
      <vt:lpstr>PowerPoint Presentation</vt:lpstr>
      <vt:lpstr>PowerPoint Presentation</vt:lpstr>
      <vt:lpstr>PowerPoint Presentation</vt:lpstr>
      <vt:lpstr>Conclusion &amp; 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 CLASSIFIER FOR MENTAL HEALTH  PATIENT SUPPORT</dc:title>
  <dc:creator>Leung Sau Yee</dc:creator>
  <cp:lastModifiedBy>Leung Sau Yee</cp:lastModifiedBy>
  <cp:revision>48</cp:revision>
  <dcterms:created xsi:type="dcterms:W3CDTF">2020-09-07T06:57:55Z</dcterms:created>
  <dcterms:modified xsi:type="dcterms:W3CDTF">2020-09-11T06:52:44Z</dcterms:modified>
</cp:coreProperties>
</file>